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slides/slide62.xml" ContentType="application/vnd.openxmlformats-officedocument.presentationml.slide+xml"/>
  <Override PartName="/ppt/slides/slide67.xml" ContentType="application/vnd.openxmlformats-officedocument.presentationml.slide+xml"/>
  <Override PartName="/ppt/slides/slide83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slides/slide31.xml" ContentType="application/vnd.openxmlformats-officedocument.presentationml.slide+xml"/>
  <Override PartName="/ppt/slides/slide36.xml" ContentType="application/vnd.openxmlformats-officedocument.presentationml.slide+xml"/>
  <Override PartName="/ppt/slides/slide52.xml" ContentType="application/vnd.openxmlformats-officedocument.presentationml.slide+xml"/>
  <Override PartName="/ppt/slides/slide57.xml" ContentType="application/vnd.openxmlformats-officedocument.presentationml.slide+xml"/>
  <Override PartName="/ppt/slides/slide73.xml" ContentType="application/vnd.openxmlformats-officedocument.presentationml.slide+xml"/>
  <Override PartName="/ppt/slides/slide78.xml" ContentType="application/vnd.openxmlformats-officedocument.presentationml.slide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slides/slide29.xml" ContentType="application/vnd.openxmlformats-officedocument.presentationml.slide+xml"/>
  <Override PartName="/ppt/slides/slide34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55.xml" ContentType="application/vnd.openxmlformats-officedocument.presentationml.slide+xml"/>
  <Override PartName="/ppt/slides/slide63.xml" ContentType="application/vnd.openxmlformats-officedocument.presentationml.slide+xml"/>
  <Override PartName="/ppt/slides/slide68.xml" ContentType="application/vnd.openxmlformats-officedocument.presentationml.slide+xml"/>
  <Override PartName="/ppt/slides/slide76.xml" ContentType="application/vnd.openxmlformats-officedocument.presentationml.slide+xml"/>
  <Override PartName="/ppt/slides/slide7.xml" ContentType="application/vnd.openxmlformats-officedocument.presentationml.slide+xml"/>
  <Override PartName="/ppt/slides/slide50.xml" ContentType="application/vnd.openxmlformats-officedocument.presentationml.slide+xml"/>
  <Override PartName="/ppt/slides/slide71.xml" ContentType="application/vnd.openxmlformats-officedocument.presentationml.slide+xml"/>
  <Override PartName="/ppt/slides/slide79.xml" ContentType="application/vnd.openxmlformats-officedocument.presentationml.slide+xml"/>
  <Override PartName="/ppt/slides/slide84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45.xml" ContentType="application/vnd.openxmlformats-officedocument.presentationml.slide+xml"/>
  <Override PartName="/ppt/slides/slide58.xml" ContentType="application/vnd.openxmlformats-officedocument.presentationml.slide+xml"/>
  <Override PartName="/ppt/slides/slide66.xml" ContentType="application/vnd.openxmlformats-officedocument.presentationml.slide+xml"/>
  <Override PartName="/ppt/slides/slide19.xml" ContentType="application/vnd.openxmlformats-officedocument.presentationml.slide+xml"/>
  <Override PartName="/ppt/slides/slide40.xml" ContentType="application/vnd.openxmlformats-officedocument.presentationml.slide+xml"/>
  <Override PartName="/ppt/slides/slide53.xml" ContentType="application/vnd.openxmlformats-officedocument.presentationml.slide+xml"/>
  <Override PartName="/ppt/slides/slide61.xml" ContentType="application/vnd.openxmlformats-officedocument.presentationml.slide+xml"/>
  <Override PartName="/ppt/slides/slide69.xml" ContentType="application/vnd.openxmlformats-officedocument.presentationml.slide+xml"/>
  <Override PartName="/ppt/slides/slide74.xml" ContentType="application/vnd.openxmlformats-officedocument.presentationml.slide+xml"/>
  <Override PartName="/ppt/slides/slide82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48.xml" ContentType="application/vnd.openxmlformats-officedocument.presentationml.slide+xml"/>
  <Override PartName="/ppt/slides/slide56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43.xml" ContentType="application/vnd.openxmlformats-officedocument.presentationml.slide+xml"/>
  <Override PartName="/ppt/slides/slide51.xml" ContentType="application/vnd.openxmlformats-officedocument.presentationml.slide+xml"/>
  <Override PartName="/ppt/slides/slide59.xml" ContentType="application/vnd.openxmlformats-officedocument.presentationml.slide+xml"/>
  <Override PartName="/ppt/slides/slide64.xml" ContentType="application/vnd.openxmlformats-officedocument.presentationml.slide+xml"/>
  <Override PartName="/ppt/slides/slide72.xml" ContentType="application/vnd.openxmlformats-officedocument.presentationml.slide+xml"/>
  <Override PartName="/ppt/slides/slide77.xml" ContentType="application/vnd.openxmlformats-officedocument.presentationml.slide+xml"/>
  <Override PartName="/ppt/slides/slide80.xml" ContentType="application/vnd.openxmlformats-officedocument.presentationml.slide+xml"/>
  <Override PartName="/ppt/slides/slide85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media/image12.jpg" ContentType="image/png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9.xml" ContentType="application/vnd.openxmlformats-officedocument.presentationml.slide+xml"/>
  <Override PartName="/ppt/slides/slide54.xml" ContentType="application/vnd.openxmlformats-officedocument.presentationml.slide+xml"/>
  <Override PartName="/ppt/slides/slide75.xml" ContentType="application/vnd.openxmlformats-officedocument.presentationml.slide+xml"/>
  <Override PartName="/ppt/slides/slide6.xml" ContentType="application/vnd.openxmlformats-officedocument.presentationml.slide+xml"/>
  <Override PartName="/ppt/slides/slide70.xml" ContentType="application/vnd.openxmlformats-officedocument.presentationml.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8.xml" ContentType="application/vnd.openxmlformats-officedocument.presentationml.slid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s/slide44.xml" ContentType="application/vnd.openxmlformats-officedocument.presentationml.slide+xml"/>
  <Override PartName="/ppt/slides/slide65.xml" ContentType="application/vnd.openxmlformats-officedocument.presentationml.slide+xml"/>
  <Override PartName="/ppt/slides/slide86.xml" ContentType="application/vnd.openxmlformats-officedocument.presentationml.slide+xml"/>
  <Override PartName="/ppt/slides/slide60.xml" ContentType="application/vnd.openxmlformats-officedocument.presentationml.slide+xml"/>
  <Override PartName="/ppt/slides/slide81.xml" ContentType="application/vnd.openxmlformats-officedocument.presentationml.slide+xml"/>
  <Override PartName="/ppt/slides/slide18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60" r:id="rId3"/>
    <p:sldId id="262" r:id="rId4"/>
    <p:sldId id="261" r:id="rId5"/>
    <p:sldId id="264" r:id="rId6"/>
    <p:sldId id="263" r:id="rId7"/>
    <p:sldId id="265" r:id="rId8"/>
    <p:sldId id="312" r:id="rId9"/>
    <p:sldId id="266" r:id="rId10"/>
    <p:sldId id="267" r:id="rId11"/>
    <p:sldId id="307" r:id="rId12"/>
    <p:sldId id="268" r:id="rId13"/>
    <p:sldId id="269" r:id="rId14"/>
    <p:sldId id="270" r:id="rId15"/>
    <p:sldId id="271" r:id="rId16"/>
    <p:sldId id="313" r:id="rId17"/>
    <p:sldId id="273" r:id="rId18"/>
    <p:sldId id="314" r:id="rId19"/>
    <p:sldId id="274" r:id="rId20"/>
    <p:sldId id="351" r:id="rId21"/>
    <p:sldId id="352" r:id="rId22"/>
    <p:sldId id="353" r:id="rId23"/>
    <p:sldId id="277" r:id="rId24"/>
    <p:sldId id="278" r:id="rId25"/>
    <p:sldId id="354" r:id="rId26"/>
    <p:sldId id="280" r:id="rId27"/>
    <p:sldId id="281" r:id="rId28"/>
    <p:sldId id="282" r:id="rId29"/>
    <p:sldId id="283" r:id="rId30"/>
    <p:sldId id="284" r:id="rId31"/>
    <p:sldId id="355" r:id="rId32"/>
    <p:sldId id="291" r:id="rId33"/>
    <p:sldId id="293" r:id="rId34"/>
    <p:sldId id="356" r:id="rId35"/>
    <p:sldId id="288" r:id="rId36"/>
    <p:sldId id="357" r:id="rId37"/>
    <p:sldId id="309" r:id="rId38"/>
    <p:sldId id="286" r:id="rId39"/>
    <p:sldId id="308" r:id="rId40"/>
    <p:sldId id="311" r:id="rId41"/>
    <p:sldId id="310" r:id="rId42"/>
    <p:sldId id="275" r:id="rId43"/>
    <p:sldId id="276" r:id="rId44"/>
    <p:sldId id="316" r:id="rId45"/>
    <p:sldId id="315" r:id="rId46"/>
    <p:sldId id="340" r:id="rId47"/>
    <p:sldId id="296" r:id="rId48"/>
    <p:sldId id="297" r:id="rId49"/>
    <p:sldId id="300" r:id="rId50"/>
    <p:sldId id="301" r:id="rId51"/>
    <p:sldId id="302" r:id="rId52"/>
    <p:sldId id="303" r:id="rId53"/>
    <p:sldId id="304" r:id="rId54"/>
    <p:sldId id="322" r:id="rId55"/>
    <p:sldId id="323" r:id="rId56"/>
    <p:sldId id="306" r:id="rId57"/>
    <p:sldId id="324" r:id="rId58"/>
    <p:sldId id="325" r:id="rId59"/>
    <p:sldId id="305" r:id="rId60"/>
    <p:sldId id="326" r:id="rId61"/>
    <p:sldId id="327" r:id="rId62"/>
    <p:sldId id="328" r:id="rId63"/>
    <p:sldId id="329" r:id="rId64"/>
    <p:sldId id="332" r:id="rId65"/>
    <p:sldId id="330" r:id="rId66"/>
    <p:sldId id="331" r:id="rId67"/>
    <p:sldId id="336" r:id="rId68"/>
    <p:sldId id="333" r:id="rId69"/>
    <p:sldId id="334" r:id="rId70"/>
    <p:sldId id="279" r:id="rId71"/>
    <p:sldId id="339" r:id="rId72"/>
    <p:sldId id="343" r:id="rId73"/>
    <p:sldId id="345" r:id="rId74"/>
    <p:sldId id="317" r:id="rId75"/>
    <p:sldId id="289" r:id="rId76"/>
    <p:sldId id="344" r:id="rId77"/>
    <p:sldId id="346" r:id="rId78"/>
    <p:sldId id="348" r:id="rId79"/>
    <p:sldId id="347" r:id="rId80"/>
    <p:sldId id="318" r:id="rId81"/>
    <p:sldId id="287" r:id="rId82"/>
    <p:sldId id="320" r:id="rId83"/>
    <p:sldId id="349" r:id="rId84"/>
    <p:sldId id="285" r:id="rId85"/>
    <p:sldId id="319" r:id="rId86"/>
    <p:sldId id="350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46"/>
    <a:srgbClr val="001132"/>
    <a:srgbClr val="231971"/>
    <a:srgbClr val="3D407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>
      <p:cViewPr>
        <p:scale>
          <a:sx n="50" d="100"/>
          <a:sy n="50" d="100"/>
        </p:scale>
        <p:origin x="150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25.xml" Id="rId26" /><Relationship Type="http://schemas.openxmlformats.org/officeDocument/2006/relationships/slide" Target="/ppt/slides/slide20.xml" Id="rId21" /><Relationship Type="http://schemas.openxmlformats.org/officeDocument/2006/relationships/slide" Target="/ppt/slides/slide41.xml" Id="rId42" /><Relationship Type="http://schemas.openxmlformats.org/officeDocument/2006/relationships/slide" Target="/ppt/slides/slide46.xml" Id="rId47" /><Relationship Type="http://schemas.openxmlformats.org/officeDocument/2006/relationships/slide" Target="/ppt/slides/slide62.xml" Id="rId63" /><Relationship Type="http://schemas.openxmlformats.org/officeDocument/2006/relationships/slide" Target="/ppt/slides/slide67.xml" Id="rId68" /><Relationship Type="http://schemas.openxmlformats.org/officeDocument/2006/relationships/slide" Target="/ppt/slides/slide83.xml" Id="rId84" /><Relationship Type="http://schemas.openxmlformats.org/officeDocument/2006/relationships/presProps" Target="/ppt/presProps.xml" Id="rId89" /><Relationship Type="http://schemas.openxmlformats.org/officeDocument/2006/relationships/slide" Target="/ppt/slides/slide15.xml" Id="rId16" /><Relationship Type="http://schemas.openxmlformats.org/officeDocument/2006/relationships/slide" Target="/ppt/slides/slide10.xml" Id="rId11" /><Relationship Type="http://schemas.openxmlformats.org/officeDocument/2006/relationships/slide" Target="/ppt/slides/slide31.xml" Id="rId32" /><Relationship Type="http://schemas.openxmlformats.org/officeDocument/2006/relationships/slide" Target="/ppt/slides/slide36.xml" Id="rId37" /><Relationship Type="http://schemas.openxmlformats.org/officeDocument/2006/relationships/slide" Target="/ppt/slides/slide52.xml" Id="rId53" /><Relationship Type="http://schemas.openxmlformats.org/officeDocument/2006/relationships/slide" Target="/ppt/slides/slide57.xml" Id="rId58" /><Relationship Type="http://schemas.openxmlformats.org/officeDocument/2006/relationships/slide" Target="/ppt/slides/slide73.xml" Id="rId74" /><Relationship Type="http://schemas.openxmlformats.org/officeDocument/2006/relationships/slide" Target="/ppt/slides/slide78.xml" Id="rId79" /><Relationship Type="http://schemas.openxmlformats.org/officeDocument/2006/relationships/slide" Target="/ppt/slides/slide4.xml" Id="rId5" /><Relationship Type="http://schemas.openxmlformats.org/officeDocument/2006/relationships/viewProps" Target="/ppt/viewProps.xml" Id="rId90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slide" Target="/ppt/slides/slide29.xml" Id="rId30" /><Relationship Type="http://schemas.openxmlformats.org/officeDocument/2006/relationships/slide" Target="/ppt/slides/slide34.xml" Id="rId35" /><Relationship Type="http://schemas.openxmlformats.org/officeDocument/2006/relationships/slide" Target="/ppt/slides/slide42.xml" Id="rId43" /><Relationship Type="http://schemas.openxmlformats.org/officeDocument/2006/relationships/slide" Target="/ppt/slides/slide47.xml" Id="rId48" /><Relationship Type="http://schemas.openxmlformats.org/officeDocument/2006/relationships/slide" Target="/ppt/slides/slide55.xml" Id="rId56" /><Relationship Type="http://schemas.openxmlformats.org/officeDocument/2006/relationships/slide" Target="/ppt/slides/slide63.xml" Id="rId64" /><Relationship Type="http://schemas.openxmlformats.org/officeDocument/2006/relationships/slide" Target="/ppt/slides/slide68.xml" Id="rId69" /><Relationship Type="http://schemas.openxmlformats.org/officeDocument/2006/relationships/slide" Target="/ppt/slides/slide76.xml" Id="rId77" /><Relationship Type="http://schemas.openxmlformats.org/officeDocument/2006/relationships/slide" Target="/ppt/slides/slide7.xml" Id="rId8" /><Relationship Type="http://schemas.openxmlformats.org/officeDocument/2006/relationships/slide" Target="/ppt/slides/slide50.xml" Id="rId51" /><Relationship Type="http://schemas.openxmlformats.org/officeDocument/2006/relationships/slide" Target="/ppt/slides/slide71.xml" Id="rId72" /><Relationship Type="http://schemas.openxmlformats.org/officeDocument/2006/relationships/slide" Target="/ppt/slides/slide79.xml" Id="rId80" /><Relationship Type="http://schemas.openxmlformats.org/officeDocument/2006/relationships/slide" Target="/ppt/slides/slide84.xml" Id="rId85" /><Relationship Type="http://schemas.openxmlformats.org/officeDocument/2006/relationships/slide" Target="/ppt/slides/slide2.xml" Id="rId3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slide" Target="/ppt/slides/slide32.xml" Id="rId33" /><Relationship Type="http://schemas.openxmlformats.org/officeDocument/2006/relationships/slide" Target="/ppt/slides/slide37.xml" Id="rId38" /><Relationship Type="http://schemas.openxmlformats.org/officeDocument/2006/relationships/slide" Target="/ppt/slides/slide45.xml" Id="rId46" /><Relationship Type="http://schemas.openxmlformats.org/officeDocument/2006/relationships/slide" Target="/ppt/slides/slide58.xml" Id="rId59" /><Relationship Type="http://schemas.openxmlformats.org/officeDocument/2006/relationships/slide" Target="/ppt/slides/slide66.xml" Id="rId67" /><Relationship Type="http://schemas.openxmlformats.org/officeDocument/2006/relationships/slide" Target="/ppt/slides/slide19.xml" Id="rId20" /><Relationship Type="http://schemas.openxmlformats.org/officeDocument/2006/relationships/slide" Target="/ppt/slides/slide40.xml" Id="rId41" /><Relationship Type="http://schemas.openxmlformats.org/officeDocument/2006/relationships/slide" Target="/ppt/slides/slide53.xml" Id="rId54" /><Relationship Type="http://schemas.openxmlformats.org/officeDocument/2006/relationships/slide" Target="/ppt/slides/slide61.xml" Id="rId62" /><Relationship Type="http://schemas.openxmlformats.org/officeDocument/2006/relationships/slide" Target="/ppt/slides/slide69.xml" Id="rId70" /><Relationship Type="http://schemas.openxmlformats.org/officeDocument/2006/relationships/slide" Target="/ppt/slides/slide74.xml" Id="rId75" /><Relationship Type="http://schemas.openxmlformats.org/officeDocument/2006/relationships/slide" Target="/ppt/slides/slide82.xml" Id="rId83" /><Relationship Type="http://schemas.openxmlformats.org/officeDocument/2006/relationships/notesMaster" Target="/ppt/notesMasters/notesMaster1.xml" Id="rId88" /><Relationship Type="http://schemas.openxmlformats.org/officeDocument/2006/relationships/theme" Target="/ppt/theme/theme1.xml" Id="rId91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slide" Target="/ppt/slides/slide35.xml" Id="rId36" /><Relationship Type="http://schemas.openxmlformats.org/officeDocument/2006/relationships/slide" Target="/ppt/slides/slide48.xml" Id="rId49" /><Relationship Type="http://schemas.openxmlformats.org/officeDocument/2006/relationships/slide" Target="/ppt/slides/slide56.xml" Id="rId57" /><Relationship Type="http://schemas.openxmlformats.org/officeDocument/2006/relationships/slide" Target="/ppt/slides/slide9.xml" Id="rId10" /><Relationship Type="http://schemas.openxmlformats.org/officeDocument/2006/relationships/slide" Target="/ppt/slides/slide30.xml" Id="rId31" /><Relationship Type="http://schemas.openxmlformats.org/officeDocument/2006/relationships/slide" Target="/ppt/slides/slide43.xml" Id="rId44" /><Relationship Type="http://schemas.openxmlformats.org/officeDocument/2006/relationships/slide" Target="/ppt/slides/slide51.xml" Id="rId52" /><Relationship Type="http://schemas.openxmlformats.org/officeDocument/2006/relationships/slide" Target="/ppt/slides/slide59.xml" Id="rId60" /><Relationship Type="http://schemas.openxmlformats.org/officeDocument/2006/relationships/slide" Target="/ppt/slides/slide64.xml" Id="rId65" /><Relationship Type="http://schemas.openxmlformats.org/officeDocument/2006/relationships/slide" Target="/ppt/slides/slide72.xml" Id="rId73" /><Relationship Type="http://schemas.openxmlformats.org/officeDocument/2006/relationships/slide" Target="/ppt/slides/slide77.xml" Id="rId78" /><Relationship Type="http://schemas.openxmlformats.org/officeDocument/2006/relationships/slide" Target="/ppt/slides/slide80.xml" Id="rId81" /><Relationship Type="http://schemas.openxmlformats.org/officeDocument/2006/relationships/slide" Target="/ppt/slides/slide85.xml" Id="rId86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38.xml" Id="rId39" /><Relationship Type="http://schemas.openxmlformats.org/officeDocument/2006/relationships/slide" Target="/ppt/slides/slide33.xml" Id="rId34" /><Relationship Type="http://schemas.openxmlformats.org/officeDocument/2006/relationships/slide" Target="/ppt/slides/slide49.xml" Id="rId50" /><Relationship Type="http://schemas.openxmlformats.org/officeDocument/2006/relationships/slide" Target="/ppt/slides/slide54.xml" Id="rId55" /><Relationship Type="http://schemas.openxmlformats.org/officeDocument/2006/relationships/slide" Target="/ppt/slides/slide75.xml" Id="rId76" /><Relationship Type="http://schemas.openxmlformats.org/officeDocument/2006/relationships/slide" Target="/ppt/slides/slide6.xml" Id="rId7" /><Relationship Type="http://schemas.openxmlformats.org/officeDocument/2006/relationships/slide" Target="/ppt/slides/slide70.xml" Id="rId71" /><Relationship Type="http://schemas.openxmlformats.org/officeDocument/2006/relationships/tableStyles" Target="/ppt/tableStyles.xml" Id="rId92" /><Relationship Type="http://schemas.openxmlformats.org/officeDocument/2006/relationships/slide" Target="/ppt/slides/slide1.xml" Id="rId2" /><Relationship Type="http://schemas.openxmlformats.org/officeDocument/2006/relationships/slide" Target="/ppt/slides/slide28.xml" Id="rId29" /><Relationship Type="http://schemas.openxmlformats.org/officeDocument/2006/relationships/slide" Target="/ppt/slides/slide23.xml" Id="rId24" /><Relationship Type="http://schemas.openxmlformats.org/officeDocument/2006/relationships/slide" Target="/ppt/slides/slide39.xml" Id="rId40" /><Relationship Type="http://schemas.openxmlformats.org/officeDocument/2006/relationships/slide" Target="/ppt/slides/slide44.xml" Id="rId45" /><Relationship Type="http://schemas.openxmlformats.org/officeDocument/2006/relationships/slide" Target="/ppt/slides/slide65.xml" Id="rId66" /><Relationship Type="http://schemas.openxmlformats.org/officeDocument/2006/relationships/slide" Target="/ppt/slides/slide86.xml" Id="rId87" /><Relationship Type="http://schemas.openxmlformats.org/officeDocument/2006/relationships/slide" Target="/ppt/slides/slide60.xml" Id="rId61" /><Relationship Type="http://schemas.openxmlformats.org/officeDocument/2006/relationships/slide" Target="/ppt/slides/slide81.xml" Id="rId82" /><Relationship Type="http://schemas.openxmlformats.org/officeDocument/2006/relationships/slide" Target="/ppt/slides/slide18.xml" Id="rId19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74EB79-1A01-4126-931C-47EE26C9536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D7B304-DD85-4175-9811-D30B63A13B8A}">
      <dgm:prSet custT="1"/>
      <dgm:spPr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Pet Adoption Listings</a:t>
          </a:r>
          <a:endParaRPr lang="en-US" sz="2000" dirty="0"/>
        </a:p>
      </dgm:t>
    </dgm:pt>
    <dgm:pt modelId="{C376896E-7881-4E7D-9C3F-89217775B538}" type="parTrans" cxnId="{60080959-2FE8-4801-AA22-5F1D034615ED}">
      <dgm:prSet/>
      <dgm:spPr/>
      <dgm:t>
        <a:bodyPr/>
        <a:lstStyle/>
        <a:p>
          <a:endParaRPr lang="en-US"/>
        </a:p>
      </dgm:t>
    </dgm:pt>
    <dgm:pt modelId="{AAFA3F2A-E222-4E1F-B095-19425B357E10}" type="sibTrans" cxnId="{60080959-2FE8-4801-AA22-5F1D034615ED}">
      <dgm:prSet/>
      <dgm:spPr/>
      <dgm:t>
        <a:bodyPr/>
        <a:lstStyle/>
        <a:p>
          <a:endParaRPr lang="en-US"/>
        </a:p>
      </dgm:t>
    </dgm:pt>
    <dgm:pt modelId="{8D70DAB0-2D09-43DF-9DB8-134814D29B31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Community Features </a:t>
          </a:r>
          <a:endParaRPr lang="en-US" sz="2000" dirty="0"/>
        </a:p>
      </dgm:t>
    </dgm:pt>
    <dgm:pt modelId="{BD0EC90A-8B29-48AC-823F-114AA6ACAB62}" type="parTrans" cxnId="{301FBD3F-1FC8-4D88-B78C-41DC0BDF646E}">
      <dgm:prSet/>
      <dgm:spPr/>
      <dgm:t>
        <a:bodyPr/>
        <a:lstStyle/>
        <a:p>
          <a:endParaRPr lang="en-US"/>
        </a:p>
      </dgm:t>
    </dgm:pt>
    <dgm:pt modelId="{BE821EF7-7111-49E7-9C72-4C3E25C84DCE}" type="sibTrans" cxnId="{301FBD3F-1FC8-4D88-B78C-41DC0BDF646E}">
      <dgm:prSet/>
      <dgm:spPr/>
      <dgm:t>
        <a:bodyPr/>
        <a:lstStyle/>
        <a:p>
          <a:endParaRPr lang="en-US"/>
        </a:p>
      </dgm:t>
    </dgm:pt>
    <dgm:pt modelId="{9946385D-262C-4027-84EB-8BB72C403523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E-commerce</a:t>
          </a:r>
          <a:endParaRPr lang="en-US" sz="2000" dirty="0"/>
        </a:p>
      </dgm:t>
    </dgm:pt>
    <dgm:pt modelId="{C879810A-F825-4C7A-AE7A-4F78BF7FF4C7}" type="sibTrans" cxnId="{D2C28C37-AA06-40C7-A199-3C1027B3423C}">
      <dgm:prSet/>
      <dgm:spPr/>
      <dgm:t>
        <a:bodyPr/>
        <a:lstStyle/>
        <a:p>
          <a:endParaRPr lang="en-US"/>
        </a:p>
      </dgm:t>
    </dgm:pt>
    <dgm:pt modelId="{ED9B7A67-9EE7-4B34-A7E9-A53567050A9D}" type="parTrans" cxnId="{D2C28C37-AA06-40C7-A199-3C1027B3423C}">
      <dgm:prSet/>
      <dgm:spPr/>
      <dgm:t>
        <a:bodyPr/>
        <a:lstStyle/>
        <a:p>
          <a:endParaRPr lang="en-US"/>
        </a:p>
      </dgm:t>
    </dgm:pt>
    <dgm:pt modelId="{6752AED1-6588-4AF6-8225-CCF5941AEC90}">
      <dgm:prSet custT="1"/>
      <dgm:spPr>
        <a:gradFill rotWithShape="0">
          <a:gsLst>
            <a:gs pos="0">
              <a:srgbClr val="001746"/>
            </a:gs>
            <a:gs pos="50000">
              <a:srgbClr val="001746"/>
            </a:gs>
            <a:gs pos="100000">
              <a:srgbClr val="001746"/>
            </a:gs>
          </a:gsLst>
        </a:gradFill>
      </dgm:spPr>
      <dgm:t>
        <a:bodyPr/>
        <a:lstStyle/>
        <a:p>
          <a:r>
            <a:rPr lang="en-US" sz="2000" b="1" dirty="0"/>
            <a:t>Appointment Booking </a:t>
          </a:r>
          <a:endParaRPr lang="en-US" sz="2000" dirty="0"/>
        </a:p>
      </dgm:t>
    </dgm:pt>
    <dgm:pt modelId="{5B7D6D09-998D-4CEA-9893-454ED862A735}" type="sibTrans" cxnId="{6211EEEC-8620-4B6F-A9E1-7E02F20E9D14}">
      <dgm:prSet/>
      <dgm:spPr/>
      <dgm:t>
        <a:bodyPr/>
        <a:lstStyle/>
        <a:p>
          <a:endParaRPr lang="en-US"/>
        </a:p>
      </dgm:t>
    </dgm:pt>
    <dgm:pt modelId="{EC0DC316-9CA4-43CF-99FD-22579A202F94}" type="parTrans" cxnId="{6211EEEC-8620-4B6F-A9E1-7E02F20E9D14}">
      <dgm:prSet/>
      <dgm:spPr/>
      <dgm:t>
        <a:bodyPr/>
        <a:lstStyle/>
        <a:p>
          <a:endParaRPr lang="en-US"/>
        </a:p>
      </dgm:t>
    </dgm:pt>
    <dgm:pt modelId="{F303D4BE-AA73-4607-B7FE-C0122999F0C9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b="0" dirty="0"/>
            <a:t>Capability to purchase pet-related items, such as </a:t>
          </a:r>
          <a:r>
            <a:rPr lang="en-GB" sz="2000" b="0" dirty="0"/>
            <a:t>Accessories</a:t>
          </a:r>
          <a:r>
            <a:rPr lang="en-US" sz="2000" b="0" dirty="0"/>
            <a:t> or food.</a:t>
          </a:r>
        </a:p>
      </dgm:t>
    </dgm:pt>
    <dgm:pt modelId="{10CDD01C-A693-4920-BE2A-389982B29429}" type="parTrans" cxnId="{247C270F-1832-4284-B693-7712D35D2128}">
      <dgm:prSet/>
      <dgm:spPr/>
      <dgm:t>
        <a:bodyPr/>
        <a:lstStyle/>
        <a:p>
          <a:endParaRPr lang="en-US"/>
        </a:p>
      </dgm:t>
    </dgm:pt>
    <dgm:pt modelId="{39F37F10-680B-40BA-BE70-9AE9D57F1A2A}" type="sibTrans" cxnId="{247C270F-1832-4284-B693-7712D35D2128}">
      <dgm:prSet/>
      <dgm:spPr/>
      <dgm:t>
        <a:bodyPr/>
        <a:lstStyle/>
        <a:p>
          <a:endParaRPr lang="en-US"/>
        </a:p>
      </dgm:t>
    </dgm:pt>
    <dgm:pt modelId="{A7D346DA-1A53-44F3-9251-D49E21F61579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b="0" dirty="0"/>
            <a:t>Users can book appointments for pet services (e.g., veterinary visits, grooming) with available time slots.</a:t>
          </a:r>
        </a:p>
      </dgm:t>
    </dgm:pt>
    <dgm:pt modelId="{B8499765-A61F-4A75-9058-FF5A0C31AA78}" type="parTrans" cxnId="{7D81F6B0-CE44-423D-B6F3-5235BF349622}">
      <dgm:prSet/>
      <dgm:spPr/>
      <dgm:t>
        <a:bodyPr/>
        <a:lstStyle/>
        <a:p>
          <a:endParaRPr lang="en-US"/>
        </a:p>
      </dgm:t>
    </dgm:pt>
    <dgm:pt modelId="{09DED8DB-E28E-4F58-BA34-807DAF27E45B}" type="sibTrans" cxnId="{7D81F6B0-CE44-423D-B6F3-5235BF349622}">
      <dgm:prSet/>
      <dgm:spPr/>
      <dgm:t>
        <a:bodyPr/>
        <a:lstStyle/>
        <a:p>
          <a:endParaRPr lang="en-US"/>
        </a:p>
      </dgm:t>
    </dgm:pt>
    <dgm:pt modelId="{7CFBBAA4-3A07-4929-A77F-A68208A782CC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dirty="0"/>
            <a:t>displays available pets for adoption with descriptions, photos, and basic details (age, breed, etc.).</a:t>
          </a:r>
        </a:p>
      </dgm:t>
    </dgm:pt>
    <dgm:pt modelId="{8E842A48-2616-4C1B-8A96-A5080CA97B0A}" type="parTrans" cxnId="{A0EBF454-A65B-4AAD-B6CE-F8C8A484C8A6}">
      <dgm:prSet/>
      <dgm:spPr/>
      <dgm:t>
        <a:bodyPr/>
        <a:lstStyle/>
        <a:p>
          <a:endParaRPr lang="en-US"/>
        </a:p>
      </dgm:t>
    </dgm:pt>
    <dgm:pt modelId="{A5BB70D7-94B1-46D4-86B9-103FAD0F6E93}" type="sibTrans" cxnId="{A0EBF454-A65B-4AAD-B6CE-F8C8A484C8A6}">
      <dgm:prSet/>
      <dgm:spPr/>
      <dgm:t>
        <a:bodyPr/>
        <a:lstStyle/>
        <a:p>
          <a:endParaRPr lang="en-US"/>
        </a:p>
      </dgm:t>
    </dgm:pt>
    <dgm:pt modelId="{FDA6902A-D3A8-41FF-B05F-905DA6F0EF6D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dirty="0"/>
            <a:t>Post , Comment and reply features for articles or forum.</a:t>
          </a:r>
        </a:p>
      </dgm:t>
    </dgm:pt>
    <dgm:pt modelId="{55B58A50-9757-4E5D-B4C5-6E70CE1FE80B}" type="parTrans" cxnId="{02A1A659-3D1A-4881-8996-F559B2CB033A}">
      <dgm:prSet/>
      <dgm:spPr/>
      <dgm:t>
        <a:bodyPr/>
        <a:lstStyle/>
        <a:p>
          <a:endParaRPr lang="en-US"/>
        </a:p>
      </dgm:t>
    </dgm:pt>
    <dgm:pt modelId="{0697614D-6819-471E-9D7B-BE341812A6CF}" type="sibTrans" cxnId="{02A1A659-3D1A-4881-8996-F559B2CB033A}">
      <dgm:prSet/>
      <dgm:spPr/>
      <dgm:t>
        <a:bodyPr/>
        <a:lstStyle/>
        <a:p>
          <a:endParaRPr lang="en-US"/>
        </a:p>
      </dgm:t>
    </dgm:pt>
    <dgm:pt modelId="{8A13FACC-6D6F-481E-8F67-5DB4F069B2D3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GB" sz="2000" b="0" dirty="0"/>
            <a:t>Also can </a:t>
          </a:r>
          <a:r>
            <a:rPr lang="en-US" sz="2000" b="0" dirty="0"/>
            <a:t>appointments for pet services </a:t>
          </a:r>
          <a:r>
            <a:rPr lang="en-GB" sz="2000" b="0" dirty="0"/>
            <a:t>Training </a:t>
          </a:r>
          <a:endParaRPr lang="en-US" sz="2000" b="0" dirty="0"/>
        </a:p>
      </dgm:t>
    </dgm:pt>
    <dgm:pt modelId="{17E4DE30-2C72-47F0-8230-606C0A514725}" type="parTrans" cxnId="{2B8F561A-E00C-4AC0-ACB6-B4735E78D3EF}">
      <dgm:prSet/>
      <dgm:spPr/>
      <dgm:t>
        <a:bodyPr/>
        <a:lstStyle/>
        <a:p>
          <a:endParaRPr lang="en-US"/>
        </a:p>
      </dgm:t>
    </dgm:pt>
    <dgm:pt modelId="{ACAD4B1F-DAF2-42EE-92F7-EAF3693D64E4}" type="sibTrans" cxnId="{2B8F561A-E00C-4AC0-ACB6-B4735E78D3EF}">
      <dgm:prSet/>
      <dgm:spPr/>
      <dgm:t>
        <a:bodyPr/>
        <a:lstStyle/>
        <a:p>
          <a:endParaRPr lang="en-US"/>
        </a:p>
      </dgm:t>
    </dgm:pt>
    <dgm:pt modelId="{A38DE419-0E99-4387-9255-E778E1FD51AC}" type="pres">
      <dgm:prSet presAssocID="{9C74EB79-1A01-4126-931C-47EE26C9536C}" presName="linear" presStyleCnt="0">
        <dgm:presLayoutVars>
          <dgm:dir/>
          <dgm:animLvl val="lvl"/>
          <dgm:resizeHandles val="exact"/>
        </dgm:presLayoutVars>
      </dgm:prSet>
      <dgm:spPr/>
    </dgm:pt>
    <dgm:pt modelId="{D37348E2-10CA-43FD-9220-047B81454CD6}" type="pres">
      <dgm:prSet presAssocID="{9946385D-262C-4027-84EB-8BB72C403523}" presName="parentLin" presStyleCnt="0"/>
      <dgm:spPr/>
    </dgm:pt>
    <dgm:pt modelId="{FE2E05C2-3901-488B-850E-698F3DC49DC1}" type="pres">
      <dgm:prSet presAssocID="{9946385D-262C-4027-84EB-8BB72C403523}" presName="parentLeftMargin" presStyleLbl="node1" presStyleIdx="0" presStyleCnt="4"/>
      <dgm:spPr/>
    </dgm:pt>
    <dgm:pt modelId="{10D544C9-45D2-4FEA-BB37-C49D2DD57513}" type="pres">
      <dgm:prSet presAssocID="{9946385D-262C-4027-84EB-8BB72C4035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C5866E-58DB-452E-9EF2-307E6F920077}" type="pres">
      <dgm:prSet presAssocID="{9946385D-262C-4027-84EB-8BB72C403523}" presName="negativeSpace" presStyleCnt="0"/>
      <dgm:spPr/>
    </dgm:pt>
    <dgm:pt modelId="{64E2BF7C-73B5-4091-817B-4DEDE4660D30}" type="pres">
      <dgm:prSet presAssocID="{9946385D-262C-4027-84EB-8BB72C403523}" presName="childText" presStyleLbl="conFgAcc1" presStyleIdx="0" presStyleCnt="4">
        <dgm:presLayoutVars>
          <dgm:bulletEnabled val="1"/>
        </dgm:presLayoutVars>
      </dgm:prSet>
      <dgm:spPr/>
    </dgm:pt>
    <dgm:pt modelId="{93459101-9BA8-4A52-B7A8-597F88CB4E0D}" type="pres">
      <dgm:prSet presAssocID="{C879810A-F825-4C7A-AE7A-4F78BF7FF4C7}" presName="spaceBetweenRectangles" presStyleCnt="0"/>
      <dgm:spPr/>
    </dgm:pt>
    <dgm:pt modelId="{CE55B10D-C791-4607-A46F-B5380407028F}" type="pres">
      <dgm:prSet presAssocID="{6752AED1-6588-4AF6-8225-CCF5941AEC90}" presName="parentLin" presStyleCnt="0"/>
      <dgm:spPr/>
    </dgm:pt>
    <dgm:pt modelId="{6C5D494B-F369-4A26-8598-F6459DEA7830}" type="pres">
      <dgm:prSet presAssocID="{6752AED1-6588-4AF6-8225-CCF5941AEC90}" presName="parentLeftMargin" presStyleLbl="node1" presStyleIdx="0" presStyleCnt="4"/>
      <dgm:spPr/>
    </dgm:pt>
    <dgm:pt modelId="{5E5359C8-DC72-4861-8B1F-68B546B2A732}" type="pres">
      <dgm:prSet presAssocID="{6752AED1-6588-4AF6-8225-CCF5941AEC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BABEAE-E747-4159-A61A-900EDECF64F4}" type="pres">
      <dgm:prSet presAssocID="{6752AED1-6588-4AF6-8225-CCF5941AEC90}" presName="negativeSpace" presStyleCnt="0"/>
      <dgm:spPr/>
    </dgm:pt>
    <dgm:pt modelId="{52203DA5-C8BF-476A-9979-34D1E69ACAEB}" type="pres">
      <dgm:prSet presAssocID="{6752AED1-6588-4AF6-8225-CCF5941AEC90}" presName="childText" presStyleLbl="conFgAcc1" presStyleIdx="1" presStyleCnt="4">
        <dgm:presLayoutVars>
          <dgm:bulletEnabled val="1"/>
        </dgm:presLayoutVars>
      </dgm:prSet>
      <dgm:spPr/>
    </dgm:pt>
    <dgm:pt modelId="{EB5992D1-A0B1-4CD7-A8CF-61455954F85F}" type="pres">
      <dgm:prSet presAssocID="{5B7D6D09-998D-4CEA-9893-454ED862A735}" presName="spaceBetweenRectangles" presStyleCnt="0"/>
      <dgm:spPr/>
    </dgm:pt>
    <dgm:pt modelId="{3B771784-D523-4C12-A1E8-5BC52AD46145}" type="pres">
      <dgm:prSet presAssocID="{70D7B304-DD85-4175-9811-D30B63A13B8A}" presName="parentLin" presStyleCnt="0"/>
      <dgm:spPr/>
    </dgm:pt>
    <dgm:pt modelId="{20A6924B-24EB-4258-AD57-6461D011657A}" type="pres">
      <dgm:prSet presAssocID="{70D7B304-DD85-4175-9811-D30B63A13B8A}" presName="parentLeftMargin" presStyleLbl="node1" presStyleIdx="1" presStyleCnt="4"/>
      <dgm:spPr/>
    </dgm:pt>
    <dgm:pt modelId="{F58621B2-783D-473E-81E8-1495729A4741}" type="pres">
      <dgm:prSet presAssocID="{70D7B304-DD85-4175-9811-D30B63A13B8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31A985-19F5-48DD-85F9-87789B02E8B6}" type="pres">
      <dgm:prSet presAssocID="{70D7B304-DD85-4175-9811-D30B63A13B8A}" presName="negativeSpace" presStyleCnt="0"/>
      <dgm:spPr/>
    </dgm:pt>
    <dgm:pt modelId="{546A2FCB-CEA3-4D52-A6F5-B8644E2A3AF1}" type="pres">
      <dgm:prSet presAssocID="{70D7B304-DD85-4175-9811-D30B63A13B8A}" presName="childText" presStyleLbl="conFgAcc1" presStyleIdx="2" presStyleCnt="4">
        <dgm:presLayoutVars>
          <dgm:bulletEnabled val="1"/>
        </dgm:presLayoutVars>
      </dgm:prSet>
      <dgm:spPr/>
    </dgm:pt>
    <dgm:pt modelId="{51B691E7-29A2-40F9-9907-8D8D93155D8D}" type="pres">
      <dgm:prSet presAssocID="{AAFA3F2A-E222-4E1F-B095-19425B357E10}" presName="spaceBetweenRectangles" presStyleCnt="0"/>
      <dgm:spPr/>
    </dgm:pt>
    <dgm:pt modelId="{164F9059-1A04-47E5-8691-E6CBD2462402}" type="pres">
      <dgm:prSet presAssocID="{8D70DAB0-2D09-43DF-9DB8-134814D29B31}" presName="parentLin" presStyleCnt="0"/>
      <dgm:spPr/>
    </dgm:pt>
    <dgm:pt modelId="{3236A54B-FD23-4E3F-8DA5-3633D7EEB315}" type="pres">
      <dgm:prSet presAssocID="{8D70DAB0-2D09-43DF-9DB8-134814D29B31}" presName="parentLeftMargin" presStyleLbl="node1" presStyleIdx="2" presStyleCnt="4"/>
      <dgm:spPr/>
    </dgm:pt>
    <dgm:pt modelId="{AB1A1C05-F78F-4BA3-807F-529EADE6F11A}" type="pres">
      <dgm:prSet presAssocID="{8D70DAB0-2D09-43DF-9DB8-134814D29B3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9925B6C-1905-4733-8250-2177A9D63F7D}" type="pres">
      <dgm:prSet presAssocID="{8D70DAB0-2D09-43DF-9DB8-134814D29B31}" presName="negativeSpace" presStyleCnt="0"/>
      <dgm:spPr/>
    </dgm:pt>
    <dgm:pt modelId="{6DB2F1CD-B97C-4F6F-A232-8D1CE794EE22}" type="pres">
      <dgm:prSet presAssocID="{8D70DAB0-2D09-43DF-9DB8-134814D29B3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47C270F-1832-4284-B693-7712D35D2128}" srcId="{9946385D-262C-4027-84EB-8BB72C403523}" destId="{F303D4BE-AA73-4607-B7FE-C0122999F0C9}" srcOrd="0" destOrd="0" parTransId="{10CDD01C-A693-4920-BE2A-389982B29429}" sibTransId="{39F37F10-680B-40BA-BE70-9AE9D57F1A2A}"/>
    <dgm:cxn modelId="{80731D15-047C-4C48-9350-E9608BC686DC}" type="presOf" srcId="{9946385D-262C-4027-84EB-8BB72C403523}" destId="{10D544C9-45D2-4FEA-BB37-C49D2DD57513}" srcOrd="1" destOrd="0" presId="urn:microsoft.com/office/officeart/2005/8/layout/list1"/>
    <dgm:cxn modelId="{2B8F561A-E00C-4AC0-ACB6-B4735E78D3EF}" srcId="{6752AED1-6588-4AF6-8225-CCF5941AEC90}" destId="{8A13FACC-6D6F-481E-8F67-5DB4F069B2D3}" srcOrd="1" destOrd="0" parTransId="{17E4DE30-2C72-47F0-8230-606C0A514725}" sibTransId="{ACAD4B1F-DAF2-42EE-92F7-EAF3693D64E4}"/>
    <dgm:cxn modelId="{D25ABA2A-9E22-40CE-9825-4E045F92BA5E}" type="presOf" srcId="{F303D4BE-AA73-4607-B7FE-C0122999F0C9}" destId="{64E2BF7C-73B5-4091-817B-4DEDE4660D30}" srcOrd="0" destOrd="0" presId="urn:microsoft.com/office/officeart/2005/8/layout/list1"/>
    <dgm:cxn modelId="{D2C28C37-AA06-40C7-A199-3C1027B3423C}" srcId="{9C74EB79-1A01-4126-931C-47EE26C9536C}" destId="{9946385D-262C-4027-84EB-8BB72C403523}" srcOrd="0" destOrd="0" parTransId="{ED9B7A67-9EE7-4B34-A7E9-A53567050A9D}" sibTransId="{C879810A-F825-4C7A-AE7A-4F78BF7FF4C7}"/>
    <dgm:cxn modelId="{5AC9E139-000A-4AAF-A256-D56FB6426174}" type="presOf" srcId="{70D7B304-DD85-4175-9811-D30B63A13B8A}" destId="{20A6924B-24EB-4258-AD57-6461D011657A}" srcOrd="0" destOrd="0" presId="urn:microsoft.com/office/officeart/2005/8/layout/list1"/>
    <dgm:cxn modelId="{C6DCED3D-FE7C-4599-B772-976A80A9313B}" type="presOf" srcId="{8A13FACC-6D6F-481E-8F67-5DB4F069B2D3}" destId="{52203DA5-C8BF-476A-9979-34D1E69ACAEB}" srcOrd="0" destOrd="1" presId="urn:microsoft.com/office/officeart/2005/8/layout/list1"/>
    <dgm:cxn modelId="{301FBD3F-1FC8-4D88-B78C-41DC0BDF646E}" srcId="{9C74EB79-1A01-4126-931C-47EE26C9536C}" destId="{8D70DAB0-2D09-43DF-9DB8-134814D29B31}" srcOrd="3" destOrd="0" parTransId="{BD0EC90A-8B29-48AC-823F-114AA6ACAB62}" sibTransId="{BE821EF7-7111-49E7-9C72-4C3E25C84DCE}"/>
    <dgm:cxn modelId="{A0EBF454-A65B-4AAD-B6CE-F8C8A484C8A6}" srcId="{70D7B304-DD85-4175-9811-D30B63A13B8A}" destId="{7CFBBAA4-3A07-4929-A77F-A68208A782CC}" srcOrd="0" destOrd="0" parTransId="{8E842A48-2616-4C1B-8A96-A5080CA97B0A}" sibTransId="{A5BB70D7-94B1-46D4-86B9-103FAD0F6E93}"/>
    <dgm:cxn modelId="{60080959-2FE8-4801-AA22-5F1D034615ED}" srcId="{9C74EB79-1A01-4126-931C-47EE26C9536C}" destId="{70D7B304-DD85-4175-9811-D30B63A13B8A}" srcOrd="2" destOrd="0" parTransId="{C376896E-7881-4E7D-9C3F-89217775B538}" sibTransId="{AAFA3F2A-E222-4E1F-B095-19425B357E10}"/>
    <dgm:cxn modelId="{B0361D59-1975-4BA4-B5D7-276A68B4DDD7}" type="presOf" srcId="{6752AED1-6588-4AF6-8225-CCF5941AEC90}" destId="{6C5D494B-F369-4A26-8598-F6459DEA7830}" srcOrd="0" destOrd="0" presId="urn:microsoft.com/office/officeart/2005/8/layout/list1"/>
    <dgm:cxn modelId="{02A1A659-3D1A-4881-8996-F559B2CB033A}" srcId="{8D70DAB0-2D09-43DF-9DB8-134814D29B31}" destId="{FDA6902A-D3A8-41FF-B05F-905DA6F0EF6D}" srcOrd="0" destOrd="0" parTransId="{55B58A50-9757-4E5D-B4C5-6E70CE1FE80B}" sibTransId="{0697614D-6819-471E-9D7B-BE341812A6CF}"/>
    <dgm:cxn modelId="{FAEC3C7A-BC0A-4C72-B366-42E84C3B4DEB}" type="presOf" srcId="{8D70DAB0-2D09-43DF-9DB8-134814D29B31}" destId="{3236A54B-FD23-4E3F-8DA5-3633D7EEB315}" srcOrd="0" destOrd="0" presId="urn:microsoft.com/office/officeart/2005/8/layout/list1"/>
    <dgm:cxn modelId="{4B944B8D-326F-4F8C-BA86-F77D4DFF651D}" type="presOf" srcId="{9C74EB79-1A01-4126-931C-47EE26C9536C}" destId="{A38DE419-0E99-4387-9255-E778E1FD51AC}" srcOrd="0" destOrd="0" presId="urn:microsoft.com/office/officeart/2005/8/layout/list1"/>
    <dgm:cxn modelId="{D8B0A296-D6F7-479C-929F-7DDB89C9AABF}" type="presOf" srcId="{FDA6902A-D3A8-41FF-B05F-905DA6F0EF6D}" destId="{6DB2F1CD-B97C-4F6F-A232-8D1CE794EE22}" srcOrd="0" destOrd="0" presId="urn:microsoft.com/office/officeart/2005/8/layout/list1"/>
    <dgm:cxn modelId="{D518FA9B-6F8B-4D57-A633-E420585B6832}" type="presOf" srcId="{9946385D-262C-4027-84EB-8BB72C403523}" destId="{FE2E05C2-3901-488B-850E-698F3DC49DC1}" srcOrd="0" destOrd="0" presId="urn:microsoft.com/office/officeart/2005/8/layout/list1"/>
    <dgm:cxn modelId="{7D81F6B0-CE44-423D-B6F3-5235BF349622}" srcId="{6752AED1-6588-4AF6-8225-CCF5941AEC90}" destId="{A7D346DA-1A53-44F3-9251-D49E21F61579}" srcOrd="0" destOrd="0" parTransId="{B8499765-A61F-4A75-9058-FF5A0C31AA78}" sibTransId="{09DED8DB-E28E-4F58-BA34-807DAF27E45B}"/>
    <dgm:cxn modelId="{F78FADB9-EBED-4A3E-8816-24F62CBEB150}" type="presOf" srcId="{6752AED1-6588-4AF6-8225-CCF5941AEC90}" destId="{5E5359C8-DC72-4861-8B1F-68B546B2A732}" srcOrd="1" destOrd="0" presId="urn:microsoft.com/office/officeart/2005/8/layout/list1"/>
    <dgm:cxn modelId="{D45D9FE1-086B-4DDA-A054-35AE61E6475F}" type="presOf" srcId="{A7D346DA-1A53-44F3-9251-D49E21F61579}" destId="{52203DA5-C8BF-476A-9979-34D1E69ACAEB}" srcOrd="0" destOrd="0" presId="urn:microsoft.com/office/officeart/2005/8/layout/list1"/>
    <dgm:cxn modelId="{CEC4ACE4-CC37-47C3-84BC-118A1B47D37C}" type="presOf" srcId="{7CFBBAA4-3A07-4929-A77F-A68208A782CC}" destId="{546A2FCB-CEA3-4D52-A6F5-B8644E2A3AF1}" srcOrd="0" destOrd="0" presId="urn:microsoft.com/office/officeart/2005/8/layout/list1"/>
    <dgm:cxn modelId="{6211EEEC-8620-4B6F-A9E1-7E02F20E9D14}" srcId="{9C74EB79-1A01-4126-931C-47EE26C9536C}" destId="{6752AED1-6588-4AF6-8225-CCF5941AEC90}" srcOrd="1" destOrd="0" parTransId="{EC0DC316-9CA4-43CF-99FD-22579A202F94}" sibTransId="{5B7D6D09-998D-4CEA-9893-454ED862A735}"/>
    <dgm:cxn modelId="{EF87E2F4-94D0-49BB-83A6-EBC43A431ABD}" type="presOf" srcId="{70D7B304-DD85-4175-9811-D30B63A13B8A}" destId="{F58621B2-783D-473E-81E8-1495729A4741}" srcOrd="1" destOrd="0" presId="urn:microsoft.com/office/officeart/2005/8/layout/list1"/>
    <dgm:cxn modelId="{5C70D9FB-C77B-43EE-BB1F-D9937E8050F2}" type="presOf" srcId="{8D70DAB0-2D09-43DF-9DB8-134814D29B31}" destId="{AB1A1C05-F78F-4BA3-807F-529EADE6F11A}" srcOrd="1" destOrd="0" presId="urn:microsoft.com/office/officeart/2005/8/layout/list1"/>
    <dgm:cxn modelId="{EFFF98E4-D442-4C16-B3EE-2F1F93FC5309}" type="presParOf" srcId="{A38DE419-0E99-4387-9255-E778E1FD51AC}" destId="{D37348E2-10CA-43FD-9220-047B81454CD6}" srcOrd="0" destOrd="0" presId="urn:microsoft.com/office/officeart/2005/8/layout/list1"/>
    <dgm:cxn modelId="{108E9F06-C7E5-4ABB-94B6-21C24B10C3A5}" type="presParOf" srcId="{D37348E2-10CA-43FD-9220-047B81454CD6}" destId="{FE2E05C2-3901-488B-850E-698F3DC49DC1}" srcOrd="0" destOrd="0" presId="urn:microsoft.com/office/officeart/2005/8/layout/list1"/>
    <dgm:cxn modelId="{20BECD9D-4580-4774-858A-8C3D58FCEF04}" type="presParOf" srcId="{D37348E2-10CA-43FD-9220-047B81454CD6}" destId="{10D544C9-45D2-4FEA-BB37-C49D2DD57513}" srcOrd="1" destOrd="0" presId="urn:microsoft.com/office/officeart/2005/8/layout/list1"/>
    <dgm:cxn modelId="{13A56715-33FF-45B2-9745-253670CCD550}" type="presParOf" srcId="{A38DE419-0E99-4387-9255-E778E1FD51AC}" destId="{AEC5866E-58DB-452E-9EF2-307E6F920077}" srcOrd="1" destOrd="0" presId="urn:microsoft.com/office/officeart/2005/8/layout/list1"/>
    <dgm:cxn modelId="{D806666B-0458-4A4A-B3DD-AF62E8A133FA}" type="presParOf" srcId="{A38DE419-0E99-4387-9255-E778E1FD51AC}" destId="{64E2BF7C-73B5-4091-817B-4DEDE4660D30}" srcOrd="2" destOrd="0" presId="urn:microsoft.com/office/officeart/2005/8/layout/list1"/>
    <dgm:cxn modelId="{86033D4B-4E81-472B-8CA8-71DB61FFC2C1}" type="presParOf" srcId="{A38DE419-0E99-4387-9255-E778E1FD51AC}" destId="{93459101-9BA8-4A52-B7A8-597F88CB4E0D}" srcOrd="3" destOrd="0" presId="urn:microsoft.com/office/officeart/2005/8/layout/list1"/>
    <dgm:cxn modelId="{22FA3260-3A46-40C9-A1BA-9EC4EF28C9EA}" type="presParOf" srcId="{A38DE419-0E99-4387-9255-E778E1FD51AC}" destId="{CE55B10D-C791-4607-A46F-B5380407028F}" srcOrd="4" destOrd="0" presId="urn:microsoft.com/office/officeart/2005/8/layout/list1"/>
    <dgm:cxn modelId="{86637F94-3216-414E-A177-B1881192B8FE}" type="presParOf" srcId="{CE55B10D-C791-4607-A46F-B5380407028F}" destId="{6C5D494B-F369-4A26-8598-F6459DEA7830}" srcOrd="0" destOrd="0" presId="urn:microsoft.com/office/officeart/2005/8/layout/list1"/>
    <dgm:cxn modelId="{7B0AE820-C45F-4BB9-980F-B8E056BD99E6}" type="presParOf" srcId="{CE55B10D-C791-4607-A46F-B5380407028F}" destId="{5E5359C8-DC72-4861-8B1F-68B546B2A732}" srcOrd="1" destOrd="0" presId="urn:microsoft.com/office/officeart/2005/8/layout/list1"/>
    <dgm:cxn modelId="{30F599D5-0D5E-43B9-B7D1-37AA7BF86A46}" type="presParOf" srcId="{A38DE419-0E99-4387-9255-E778E1FD51AC}" destId="{C4BABEAE-E747-4159-A61A-900EDECF64F4}" srcOrd="5" destOrd="0" presId="urn:microsoft.com/office/officeart/2005/8/layout/list1"/>
    <dgm:cxn modelId="{410DA37A-CD19-429D-82F2-6F22B78108FD}" type="presParOf" srcId="{A38DE419-0E99-4387-9255-E778E1FD51AC}" destId="{52203DA5-C8BF-476A-9979-34D1E69ACAEB}" srcOrd="6" destOrd="0" presId="urn:microsoft.com/office/officeart/2005/8/layout/list1"/>
    <dgm:cxn modelId="{0AF6CEE9-DC55-4CB2-8B2C-A60B5B21D271}" type="presParOf" srcId="{A38DE419-0E99-4387-9255-E778E1FD51AC}" destId="{EB5992D1-A0B1-4CD7-A8CF-61455954F85F}" srcOrd="7" destOrd="0" presId="urn:microsoft.com/office/officeart/2005/8/layout/list1"/>
    <dgm:cxn modelId="{F9691FDE-2AD2-48DD-8FCB-A60A8CD618B7}" type="presParOf" srcId="{A38DE419-0E99-4387-9255-E778E1FD51AC}" destId="{3B771784-D523-4C12-A1E8-5BC52AD46145}" srcOrd="8" destOrd="0" presId="urn:microsoft.com/office/officeart/2005/8/layout/list1"/>
    <dgm:cxn modelId="{E05C387A-4972-45DA-85B6-6BCFFA866DC8}" type="presParOf" srcId="{3B771784-D523-4C12-A1E8-5BC52AD46145}" destId="{20A6924B-24EB-4258-AD57-6461D011657A}" srcOrd="0" destOrd="0" presId="urn:microsoft.com/office/officeart/2005/8/layout/list1"/>
    <dgm:cxn modelId="{81D3FAB8-747D-4EED-9D77-6064F76E8AA3}" type="presParOf" srcId="{3B771784-D523-4C12-A1E8-5BC52AD46145}" destId="{F58621B2-783D-473E-81E8-1495729A4741}" srcOrd="1" destOrd="0" presId="urn:microsoft.com/office/officeart/2005/8/layout/list1"/>
    <dgm:cxn modelId="{68A218A0-C840-4E2A-A2F3-8EFDA45C72A7}" type="presParOf" srcId="{A38DE419-0E99-4387-9255-E778E1FD51AC}" destId="{C731A985-19F5-48DD-85F9-87789B02E8B6}" srcOrd="9" destOrd="0" presId="urn:microsoft.com/office/officeart/2005/8/layout/list1"/>
    <dgm:cxn modelId="{E7231231-325C-46D8-AE24-F6E272B8BE1F}" type="presParOf" srcId="{A38DE419-0E99-4387-9255-E778E1FD51AC}" destId="{546A2FCB-CEA3-4D52-A6F5-B8644E2A3AF1}" srcOrd="10" destOrd="0" presId="urn:microsoft.com/office/officeart/2005/8/layout/list1"/>
    <dgm:cxn modelId="{6B5557C6-3B46-46F6-B377-BC8D8CD0EF8F}" type="presParOf" srcId="{A38DE419-0E99-4387-9255-E778E1FD51AC}" destId="{51B691E7-29A2-40F9-9907-8D8D93155D8D}" srcOrd="11" destOrd="0" presId="urn:microsoft.com/office/officeart/2005/8/layout/list1"/>
    <dgm:cxn modelId="{8C7AB984-DBDD-4467-9796-5752EFDA7508}" type="presParOf" srcId="{A38DE419-0E99-4387-9255-E778E1FD51AC}" destId="{164F9059-1A04-47E5-8691-E6CBD2462402}" srcOrd="12" destOrd="0" presId="urn:microsoft.com/office/officeart/2005/8/layout/list1"/>
    <dgm:cxn modelId="{D9159643-2732-48A6-AAC9-E77C7EBE6E47}" type="presParOf" srcId="{164F9059-1A04-47E5-8691-E6CBD2462402}" destId="{3236A54B-FD23-4E3F-8DA5-3633D7EEB315}" srcOrd="0" destOrd="0" presId="urn:microsoft.com/office/officeart/2005/8/layout/list1"/>
    <dgm:cxn modelId="{7D7AF27F-0A12-4028-BCD3-534A17788BE1}" type="presParOf" srcId="{164F9059-1A04-47E5-8691-E6CBD2462402}" destId="{AB1A1C05-F78F-4BA3-807F-529EADE6F11A}" srcOrd="1" destOrd="0" presId="urn:microsoft.com/office/officeart/2005/8/layout/list1"/>
    <dgm:cxn modelId="{D333D4CE-4D68-413D-A203-3864A16C7E1B}" type="presParOf" srcId="{A38DE419-0E99-4387-9255-E778E1FD51AC}" destId="{49925B6C-1905-4733-8250-2177A9D63F7D}" srcOrd="13" destOrd="0" presId="urn:microsoft.com/office/officeart/2005/8/layout/list1"/>
    <dgm:cxn modelId="{B84A0092-A686-4D3D-A2CF-33F0106750DC}" type="presParOf" srcId="{A38DE419-0E99-4387-9255-E778E1FD51AC}" destId="{6DB2F1CD-B97C-4F6F-A232-8D1CE794EE2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74EB79-1A01-4126-931C-47EE26C9536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A148FE-FBB3-412B-8976-159058FB46BA}">
      <dgm:prSet custT="1"/>
      <dgm:spPr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Travelling</a:t>
          </a:r>
          <a:endParaRPr lang="en-US" sz="2000" dirty="0"/>
        </a:p>
      </dgm:t>
    </dgm:pt>
    <dgm:pt modelId="{5A2A04B3-8480-4772-B4CC-36B768F756BC}" type="parTrans" cxnId="{A2B9DE59-8DB7-4FBF-957C-66555F8B45AE}">
      <dgm:prSet/>
      <dgm:spPr/>
      <dgm:t>
        <a:bodyPr/>
        <a:lstStyle/>
        <a:p>
          <a:endParaRPr lang="en-US"/>
        </a:p>
      </dgm:t>
    </dgm:pt>
    <dgm:pt modelId="{E4FFB8C4-169F-4DDB-99FD-083921575432}" type="sibTrans" cxnId="{A2B9DE59-8DB7-4FBF-957C-66555F8B45AE}">
      <dgm:prSet/>
      <dgm:spPr/>
      <dgm:t>
        <a:bodyPr/>
        <a:lstStyle/>
        <a:p>
          <a:endParaRPr lang="en-US"/>
        </a:p>
      </dgm:t>
    </dgm:pt>
    <dgm:pt modelId="{4C7C4A60-A282-4587-9B67-C27049C89E69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AI helper</a:t>
          </a:r>
          <a:endParaRPr lang="en-US" sz="2000" dirty="0"/>
        </a:p>
      </dgm:t>
    </dgm:pt>
    <dgm:pt modelId="{7F0C730F-1120-418A-A064-8046480A0CCA}" type="parTrans" cxnId="{3BF8150C-8417-4D51-BA01-DC9CA6BA83BA}">
      <dgm:prSet/>
      <dgm:spPr/>
      <dgm:t>
        <a:bodyPr/>
        <a:lstStyle/>
        <a:p>
          <a:endParaRPr lang="en-US"/>
        </a:p>
      </dgm:t>
    </dgm:pt>
    <dgm:pt modelId="{CBD89DDB-88ED-4F45-A4C9-9FE83397DCA4}" type="sibTrans" cxnId="{3BF8150C-8417-4D51-BA01-DC9CA6BA83BA}">
      <dgm:prSet/>
      <dgm:spPr/>
      <dgm:t>
        <a:bodyPr/>
        <a:lstStyle/>
        <a:p>
          <a:endParaRPr lang="en-US"/>
        </a:p>
      </dgm:t>
    </dgm:pt>
    <dgm:pt modelId="{433B2EF9-DEE7-46D4-A472-1750CE9056AC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800" dirty="0"/>
            <a:t>checking what is in the photo if it is animal or something else </a:t>
          </a:r>
        </a:p>
      </dgm:t>
    </dgm:pt>
    <dgm:pt modelId="{222C4C5E-96C5-49F8-8660-CE08269FBC03}" type="parTrans" cxnId="{639FCAFB-C1B0-456F-AED0-5DAFA33C4E5A}">
      <dgm:prSet/>
      <dgm:spPr/>
      <dgm:t>
        <a:bodyPr/>
        <a:lstStyle/>
        <a:p>
          <a:endParaRPr lang="en-US"/>
        </a:p>
      </dgm:t>
    </dgm:pt>
    <dgm:pt modelId="{671C0C43-35E1-4F5D-B54D-5608F06BE190}" type="sibTrans" cxnId="{639FCAFB-C1B0-456F-AED0-5DAFA33C4E5A}">
      <dgm:prSet/>
      <dgm:spPr/>
      <dgm:t>
        <a:bodyPr/>
        <a:lstStyle/>
        <a:p>
          <a:endParaRPr lang="en-US"/>
        </a:p>
      </dgm:t>
    </dgm:pt>
    <dgm:pt modelId="{E84BA405-9BD4-4B8B-A0B0-254383BAD590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800" dirty="0"/>
            <a:t>checking the features of the disease of the animal if the disease is dangerous to the animal or not</a:t>
          </a:r>
        </a:p>
      </dgm:t>
    </dgm:pt>
    <dgm:pt modelId="{B617F6F7-8F87-4C0B-8C6F-C63543CFCEB1}" type="parTrans" cxnId="{C120AC47-C23D-4983-B558-73B275307BDB}">
      <dgm:prSet/>
      <dgm:spPr/>
      <dgm:t>
        <a:bodyPr/>
        <a:lstStyle/>
        <a:p>
          <a:endParaRPr lang="en-US"/>
        </a:p>
      </dgm:t>
    </dgm:pt>
    <dgm:pt modelId="{829C25CB-C7CC-4F11-98B7-C05D3091A29C}" type="sibTrans" cxnId="{C120AC47-C23D-4983-B558-73B275307BDB}">
      <dgm:prSet/>
      <dgm:spPr/>
      <dgm:t>
        <a:bodyPr/>
        <a:lstStyle/>
        <a:p>
          <a:endParaRPr lang="en-US"/>
        </a:p>
      </dgm:t>
    </dgm:pt>
    <dgm:pt modelId="{AF8C2022-761B-44D2-B492-C7B7314DEF4B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800" dirty="0"/>
            <a:t>checking statement of animal if the pet can be adopted or not </a:t>
          </a:r>
        </a:p>
      </dgm:t>
    </dgm:pt>
    <dgm:pt modelId="{7699FC48-94D6-4905-AE7D-00DFA8BC9B82}" type="sibTrans" cxnId="{21186FA4-1B9E-4EB8-BB0A-9E82C078773E}">
      <dgm:prSet/>
      <dgm:spPr/>
      <dgm:t>
        <a:bodyPr/>
        <a:lstStyle/>
        <a:p>
          <a:endParaRPr lang="en-US"/>
        </a:p>
      </dgm:t>
    </dgm:pt>
    <dgm:pt modelId="{F8F4C272-B9BB-4F50-BCFB-BD5307230F66}" type="parTrans" cxnId="{21186FA4-1B9E-4EB8-BB0A-9E82C078773E}">
      <dgm:prSet/>
      <dgm:spPr/>
      <dgm:t>
        <a:bodyPr/>
        <a:lstStyle/>
        <a:p>
          <a:endParaRPr lang="en-US"/>
        </a:p>
      </dgm:t>
    </dgm:pt>
    <dgm:pt modelId="{EDA1BBD2-E917-451F-871A-E5FBEE3B0E85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Pet Care Resources</a:t>
          </a:r>
          <a:endParaRPr lang="en-US" sz="2000" dirty="0"/>
        </a:p>
      </dgm:t>
    </dgm:pt>
    <dgm:pt modelId="{8FB3E99B-FF3A-4F5C-84F6-05A147BBCBFF}" type="sibTrans" cxnId="{8D4F1572-9D44-4A5D-856B-ECC1D40209EE}">
      <dgm:prSet/>
      <dgm:spPr/>
      <dgm:t>
        <a:bodyPr/>
        <a:lstStyle/>
        <a:p>
          <a:endParaRPr lang="en-US"/>
        </a:p>
      </dgm:t>
    </dgm:pt>
    <dgm:pt modelId="{2244BF8B-4A18-4345-A43A-436EE01C5E30}" type="parTrans" cxnId="{8D4F1572-9D44-4A5D-856B-ECC1D40209EE}">
      <dgm:prSet/>
      <dgm:spPr/>
      <dgm:t>
        <a:bodyPr/>
        <a:lstStyle/>
        <a:p>
          <a:endParaRPr lang="en-US"/>
        </a:p>
      </dgm:t>
    </dgm:pt>
    <dgm:pt modelId="{BAC348A7-EC46-45D8-9986-7E6F1B6E1763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dirty="0"/>
            <a:t>Articles, guides, and videos on pet care, training, nutrition, etc.</a:t>
          </a:r>
        </a:p>
      </dgm:t>
    </dgm:pt>
    <dgm:pt modelId="{AA29D403-3F01-43BA-82E1-C32689BD9C0D}" type="parTrans" cxnId="{F96FDBDB-E593-465A-ADE8-9802A1C8D0B2}">
      <dgm:prSet/>
      <dgm:spPr/>
      <dgm:t>
        <a:bodyPr/>
        <a:lstStyle/>
        <a:p>
          <a:endParaRPr lang="en-US"/>
        </a:p>
      </dgm:t>
    </dgm:pt>
    <dgm:pt modelId="{D1167CF7-A7EA-404C-9791-AA7EB356BFE4}" type="sibTrans" cxnId="{F96FDBDB-E593-465A-ADE8-9802A1C8D0B2}">
      <dgm:prSet/>
      <dgm:spPr/>
      <dgm:t>
        <a:bodyPr/>
        <a:lstStyle/>
        <a:p>
          <a:endParaRPr lang="en-US"/>
        </a:p>
      </dgm:t>
    </dgm:pt>
    <dgm:pt modelId="{37B46973-A3F7-4323-8A74-AC0591EC465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Instructions to travelling with your pet to any country </a:t>
          </a:r>
        </a:p>
      </dgm:t>
    </dgm:pt>
    <dgm:pt modelId="{B0455E3D-F094-487E-A997-6F6AD59914A6}" type="parTrans" cxnId="{39FE0F0C-1BBF-4954-AB31-D80E0F917761}">
      <dgm:prSet/>
      <dgm:spPr/>
      <dgm:t>
        <a:bodyPr/>
        <a:lstStyle/>
        <a:p>
          <a:endParaRPr lang="en-US"/>
        </a:p>
      </dgm:t>
    </dgm:pt>
    <dgm:pt modelId="{3AE943B5-BADE-4848-9BFF-68C05AEB10C2}" type="sibTrans" cxnId="{39FE0F0C-1BBF-4954-AB31-D80E0F917761}">
      <dgm:prSet/>
      <dgm:spPr/>
      <dgm:t>
        <a:bodyPr/>
        <a:lstStyle/>
        <a:p>
          <a:endParaRPr lang="en-US"/>
        </a:p>
      </dgm:t>
    </dgm:pt>
    <dgm:pt modelId="{FD92FBFD-F46D-482E-B2E0-818DFA0B4A41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GB" sz="1800" dirty="0"/>
            <a:t>Predict the expected price of the pet</a:t>
          </a:r>
          <a:endParaRPr lang="en-US" sz="1800" dirty="0"/>
        </a:p>
      </dgm:t>
    </dgm:pt>
    <dgm:pt modelId="{42A7CBA4-2B30-4517-A619-E6BA2B7F5148}" type="parTrans" cxnId="{59FF7E7E-04BF-45D7-B16C-AD8CC8A3054D}">
      <dgm:prSet/>
      <dgm:spPr/>
      <dgm:t>
        <a:bodyPr/>
        <a:lstStyle/>
        <a:p>
          <a:endParaRPr lang="en-US"/>
        </a:p>
      </dgm:t>
    </dgm:pt>
    <dgm:pt modelId="{8F706038-34A3-492B-B3FD-B1934EB20969}" type="sibTrans" cxnId="{59FF7E7E-04BF-45D7-B16C-AD8CC8A3054D}">
      <dgm:prSet/>
      <dgm:spPr/>
      <dgm:t>
        <a:bodyPr/>
        <a:lstStyle/>
        <a:p>
          <a:endParaRPr lang="en-US"/>
        </a:p>
      </dgm:t>
    </dgm:pt>
    <dgm:pt modelId="{A38DE419-0E99-4387-9255-E778E1FD51AC}" type="pres">
      <dgm:prSet presAssocID="{9C74EB79-1A01-4126-931C-47EE26C9536C}" presName="linear" presStyleCnt="0">
        <dgm:presLayoutVars>
          <dgm:dir/>
          <dgm:animLvl val="lvl"/>
          <dgm:resizeHandles val="exact"/>
        </dgm:presLayoutVars>
      </dgm:prSet>
      <dgm:spPr/>
    </dgm:pt>
    <dgm:pt modelId="{41A098DC-B2F4-423B-8970-902D8B75F9B1}" type="pres">
      <dgm:prSet presAssocID="{EDA1BBD2-E917-451F-871A-E5FBEE3B0E85}" presName="parentLin" presStyleCnt="0"/>
      <dgm:spPr/>
    </dgm:pt>
    <dgm:pt modelId="{61FF6CFA-2159-4EEF-A92C-06E8E7F253A2}" type="pres">
      <dgm:prSet presAssocID="{EDA1BBD2-E917-451F-871A-E5FBEE3B0E85}" presName="parentLeftMargin" presStyleLbl="node1" presStyleIdx="0" presStyleCnt="3"/>
      <dgm:spPr/>
    </dgm:pt>
    <dgm:pt modelId="{F4450F96-D56A-455C-896B-14B24BAEF57D}" type="pres">
      <dgm:prSet presAssocID="{EDA1BBD2-E917-451F-871A-E5FBEE3B0E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3701810-DB82-4C1D-9FA4-A05CB0C2E61F}" type="pres">
      <dgm:prSet presAssocID="{EDA1BBD2-E917-451F-871A-E5FBEE3B0E85}" presName="negativeSpace" presStyleCnt="0"/>
      <dgm:spPr/>
    </dgm:pt>
    <dgm:pt modelId="{1EAED09F-88F5-45EA-8EFC-2ADAEAF775D1}" type="pres">
      <dgm:prSet presAssocID="{EDA1BBD2-E917-451F-871A-E5FBEE3B0E85}" presName="childText" presStyleLbl="conFgAcc1" presStyleIdx="0" presStyleCnt="3">
        <dgm:presLayoutVars>
          <dgm:bulletEnabled val="1"/>
        </dgm:presLayoutVars>
      </dgm:prSet>
      <dgm:spPr/>
    </dgm:pt>
    <dgm:pt modelId="{CBEACF9C-EF1F-41FF-9993-BC65AB89E689}" type="pres">
      <dgm:prSet presAssocID="{8FB3E99B-FF3A-4F5C-84F6-05A147BBCBFF}" presName="spaceBetweenRectangles" presStyleCnt="0"/>
      <dgm:spPr/>
    </dgm:pt>
    <dgm:pt modelId="{992B4A40-1EFD-487B-8D0F-6930DDD44B8C}" type="pres">
      <dgm:prSet presAssocID="{D2A148FE-FBB3-412B-8976-159058FB46BA}" presName="parentLin" presStyleCnt="0"/>
      <dgm:spPr/>
    </dgm:pt>
    <dgm:pt modelId="{9E0E5992-8F4C-4FF0-B2B6-46C28D52A89E}" type="pres">
      <dgm:prSet presAssocID="{D2A148FE-FBB3-412B-8976-159058FB46BA}" presName="parentLeftMargin" presStyleLbl="node1" presStyleIdx="0" presStyleCnt="3"/>
      <dgm:spPr/>
    </dgm:pt>
    <dgm:pt modelId="{265C9CBA-7231-41F4-8FB3-89E22267D511}" type="pres">
      <dgm:prSet presAssocID="{D2A148FE-FBB3-412B-8976-159058FB46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418F48-A576-47B1-95DD-2A0582B082E5}" type="pres">
      <dgm:prSet presAssocID="{D2A148FE-FBB3-412B-8976-159058FB46BA}" presName="negativeSpace" presStyleCnt="0"/>
      <dgm:spPr/>
    </dgm:pt>
    <dgm:pt modelId="{76D34CA7-FF49-483F-85AA-7C82559AEB75}" type="pres">
      <dgm:prSet presAssocID="{D2A148FE-FBB3-412B-8976-159058FB46BA}" presName="childText" presStyleLbl="conFgAcc1" presStyleIdx="1" presStyleCnt="3">
        <dgm:presLayoutVars>
          <dgm:bulletEnabled val="1"/>
        </dgm:presLayoutVars>
      </dgm:prSet>
      <dgm:spPr/>
    </dgm:pt>
    <dgm:pt modelId="{63D16FF1-2FA0-464B-B665-B302A9E7F224}" type="pres">
      <dgm:prSet presAssocID="{E4FFB8C4-169F-4DDB-99FD-083921575432}" presName="spaceBetweenRectangles" presStyleCnt="0"/>
      <dgm:spPr/>
    </dgm:pt>
    <dgm:pt modelId="{12C53BB3-0E55-45D5-A582-25510CA0288D}" type="pres">
      <dgm:prSet presAssocID="{4C7C4A60-A282-4587-9B67-C27049C89E69}" presName="parentLin" presStyleCnt="0"/>
      <dgm:spPr/>
    </dgm:pt>
    <dgm:pt modelId="{92224273-DE22-4F61-8FA4-62FEEF5F2A72}" type="pres">
      <dgm:prSet presAssocID="{4C7C4A60-A282-4587-9B67-C27049C89E69}" presName="parentLeftMargin" presStyleLbl="node1" presStyleIdx="1" presStyleCnt="3"/>
      <dgm:spPr/>
    </dgm:pt>
    <dgm:pt modelId="{AC981FD7-01DC-4FF6-A853-784CD3B1793E}" type="pres">
      <dgm:prSet presAssocID="{4C7C4A60-A282-4587-9B67-C27049C89E6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441FD8F-6E59-4501-8587-C4973350950F}" type="pres">
      <dgm:prSet presAssocID="{4C7C4A60-A282-4587-9B67-C27049C89E69}" presName="negativeSpace" presStyleCnt="0"/>
      <dgm:spPr/>
    </dgm:pt>
    <dgm:pt modelId="{5BFDF786-7598-485B-A46D-8C751739BA0A}" type="pres">
      <dgm:prSet presAssocID="{4C7C4A60-A282-4587-9B67-C27049C89E6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9FE0F0C-1BBF-4954-AB31-D80E0F917761}" srcId="{D2A148FE-FBB3-412B-8976-159058FB46BA}" destId="{37B46973-A3F7-4323-8A74-AC0591EC4655}" srcOrd="0" destOrd="0" parTransId="{B0455E3D-F094-487E-A997-6F6AD59914A6}" sibTransId="{3AE943B5-BADE-4848-9BFF-68C05AEB10C2}"/>
    <dgm:cxn modelId="{3BF8150C-8417-4D51-BA01-DC9CA6BA83BA}" srcId="{9C74EB79-1A01-4126-931C-47EE26C9536C}" destId="{4C7C4A60-A282-4587-9B67-C27049C89E69}" srcOrd="2" destOrd="0" parTransId="{7F0C730F-1120-418A-A064-8046480A0CCA}" sibTransId="{CBD89DDB-88ED-4F45-A4C9-9FE83397DCA4}"/>
    <dgm:cxn modelId="{76B0AD1B-DCAC-4C3F-9AD3-11908B2A654A}" type="presOf" srcId="{433B2EF9-DEE7-46D4-A472-1750CE9056AC}" destId="{5BFDF786-7598-485B-A46D-8C751739BA0A}" srcOrd="0" destOrd="0" presId="urn:microsoft.com/office/officeart/2005/8/layout/list1"/>
    <dgm:cxn modelId="{268F252B-F9C8-4CEE-8A19-909EDE27713E}" type="presOf" srcId="{FD92FBFD-F46D-482E-B2E0-818DFA0B4A41}" destId="{5BFDF786-7598-485B-A46D-8C751739BA0A}" srcOrd="0" destOrd="3" presId="urn:microsoft.com/office/officeart/2005/8/layout/list1"/>
    <dgm:cxn modelId="{94B7AE37-2232-4DA9-8538-B3AFD7AF662B}" type="presOf" srcId="{D2A148FE-FBB3-412B-8976-159058FB46BA}" destId="{9E0E5992-8F4C-4FF0-B2B6-46C28D52A89E}" srcOrd="0" destOrd="0" presId="urn:microsoft.com/office/officeart/2005/8/layout/list1"/>
    <dgm:cxn modelId="{BDC79966-27E9-4D52-A0BF-EB3614A98B86}" type="presOf" srcId="{AF8C2022-761B-44D2-B492-C7B7314DEF4B}" destId="{5BFDF786-7598-485B-A46D-8C751739BA0A}" srcOrd="0" destOrd="1" presId="urn:microsoft.com/office/officeart/2005/8/layout/list1"/>
    <dgm:cxn modelId="{DFCF6047-BAA6-4F57-9C06-5684B8E891D2}" type="presOf" srcId="{EDA1BBD2-E917-451F-871A-E5FBEE3B0E85}" destId="{61FF6CFA-2159-4EEF-A92C-06E8E7F253A2}" srcOrd="0" destOrd="0" presId="urn:microsoft.com/office/officeart/2005/8/layout/list1"/>
    <dgm:cxn modelId="{C120AC47-C23D-4983-B558-73B275307BDB}" srcId="{4C7C4A60-A282-4587-9B67-C27049C89E69}" destId="{E84BA405-9BD4-4B8B-A0B0-254383BAD590}" srcOrd="2" destOrd="0" parTransId="{B617F6F7-8F87-4C0B-8C6F-C63543CFCEB1}" sibTransId="{829C25CB-C7CC-4F11-98B7-C05D3091A29C}"/>
    <dgm:cxn modelId="{77DE2551-A353-47DC-92AF-30CACC62BCE7}" type="presOf" srcId="{4C7C4A60-A282-4587-9B67-C27049C89E69}" destId="{92224273-DE22-4F61-8FA4-62FEEF5F2A72}" srcOrd="0" destOrd="0" presId="urn:microsoft.com/office/officeart/2005/8/layout/list1"/>
    <dgm:cxn modelId="{8D4F1572-9D44-4A5D-856B-ECC1D40209EE}" srcId="{9C74EB79-1A01-4126-931C-47EE26C9536C}" destId="{EDA1BBD2-E917-451F-871A-E5FBEE3B0E85}" srcOrd="0" destOrd="0" parTransId="{2244BF8B-4A18-4345-A43A-436EE01C5E30}" sibTransId="{8FB3E99B-FF3A-4F5C-84F6-05A147BBCBFF}"/>
    <dgm:cxn modelId="{A2B9DE59-8DB7-4FBF-957C-66555F8B45AE}" srcId="{9C74EB79-1A01-4126-931C-47EE26C9536C}" destId="{D2A148FE-FBB3-412B-8976-159058FB46BA}" srcOrd="1" destOrd="0" parTransId="{5A2A04B3-8480-4772-B4CC-36B768F756BC}" sibTransId="{E4FFB8C4-169F-4DDB-99FD-083921575432}"/>
    <dgm:cxn modelId="{59FF7E7E-04BF-45D7-B16C-AD8CC8A3054D}" srcId="{4C7C4A60-A282-4587-9B67-C27049C89E69}" destId="{FD92FBFD-F46D-482E-B2E0-818DFA0B4A41}" srcOrd="3" destOrd="0" parTransId="{42A7CBA4-2B30-4517-A619-E6BA2B7F5148}" sibTransId="{8F706038-34A3-492B-B3FD-B1934EB20969}"/>
    <dgm:cxn modelId="{489B4C83-9AA3-470B-9409-90EDBC258B7A}" type="presOf" srcId="{37B46973-A3F7-4323-8A74-AC0591EC4655}" destId="{76D34CA7-FF49-483F-85AA-7C82559AEB75}" srcOrd="0" destOrd="0" presId="urn:microsoft.com/office/officeart/2005/8/layout/list1"/>
    <dgm:cxn modelId="{4B944B8D-326F-4F8C-BA86-F77D4DFF651D}" type="presOf" srcId="{9C74EB79-1A01-4126-931C-47EE26C9536C}" destId="{A38DE419-0E99-4387-9255-E778E1FD51AC}" srcOrd="0" destOrd="0" presId="urn:microsoft.com/office/officeart/2005/8/layout/list1"/>
    <dgm:cxn modelId="{D20B9D96-205E-44BE-A644-EC043BAC9971}" type="presOf" srcId="{4C7C4A60-A282-4587-9B67-C27049C89E69}" destId="{AC981FD7-01DC-4FF6-A853-784CD3B1793E}" srcOrd="1" destOrd="0" presId="urn:microsoft.com/office/officeart/2005/8/layout/list1"/>
    <dgm:cxn modelId="{B04AA1A3-2445-4780-94F0-6D0560481C0D}" type="presOf" srcId="{D2A148FE-FBB3-412B-8976-159058FB46BA}" destId="{265C9CBA-7231-41F4-8FB3-89E22267D511}" srcOrd="1" destOrd="0" presId="urn:microsoft.com/office/officeart/2005/8/layout/list1"/>
    <dgm:cxn modelId="{21186FA4-1B9E-4EB8-BB0A-9E82C078773E}" srcId="{4C7C4A60-A282-4587-9B67-C27049C89E69}" destId="{AF8C2022-761B-44D2-B492-C7B7314DEF4B}" srcOrd="1" destOrd="0" parTransId="{F8F4C272-B9BB-4F50-BCFB-BD5307230F66}" sibTransId="{7699FC48-94D6-4905-AE7D-00DFA8BC9B82}"/>
    <dgm:cxn modelId="{F96FDBDB-E593-465A-ADE8-9802A1C8D0B2}" srcId="{EDA1BBD2-E917-451F-871A-E5FBEE3B0E85}" destId="{BAC348A7-EC46-45D8-9986-7E6F1B6E1763}" srcOrd="0" destOrd="0" parTransId="{AA29D403-3F01-43BA-82E1-C32689BD9C0D}" sibTransId="{D1167CF7-A7EA-404C-9791-AA7EB356BFE4}"/>
    <dgm:cxn modelId="{FB410BEB-2DA1-47A3-979A-183868076A10}" type="presOf" srcId="{E84BA405-9BD4-4B8B-A0B0-254383BAD590}" destId="{5BFDF786-7598-485B-A46D-8C751739BA0A}" srcOrd="0" destOrd="2" presId="urn:microsoft.com/office/officeart/2005/8/layout/list1"/>
    <dgm:cxn modelId="{2301CAEC-5955-49FC-AFC8-BCBA7A11318A}" type="presOf" srcId="{EDA1BBD2-E917-451F-871A-E5FBEE3B0E85}" destId="{F4450F96-D56A-455C-896B-14B24BAEF57D}" srcOrd="1" destOrd="0" presId="urn:microsoft.com/office/officeart/2005/8/layout/list1"/>
    <dgm:cxn modelId="{860241F8-63AC-43E5-B0BA-A1A1B0769021}" type="presOf" srcId="{BAC348A7-EC46-45D8-9986-7E6F1B6E1763}" destId="{1EAED09F-88F5-45EA-8EFC-2ADAEAF775D1}" srcOrd="0" destOrd="0" presId="urn:microsoft.com/office/officeart/2005/8/layout/list1"/>
    <dgm:cxn modelId="{639FCAFB-C1B0-456F-AED0-5DAFA33C4E5A}" srcId="{4C7C4A60-A282-4587-9B67-C27049C89E69}" destId="{433B2EF9-DEE7-46D4-A472-1750CE9056AC}" srcOrd="0" destOrd="0" parTransId="{222C4C5E-96C5-49F8-8660-CE08269FBC03}" sibTransId="{671C0C43-35E1-4F5D-B54D-5608F06BE190}"/>
    <dgm:cxn modelId="{976C76A2-EFB5-44C3-8328-F7F4B0534DAD}" type="presParOf" srcId="{A38DE419-0E99-4387-9255-E778E1FD51AC}" destId="{41A098DC-B2F4-423B-8970-902D8B75F9B1}" srcOrd="0" destOrd="0" presId="urn:microsoft.com/office/officeart/2005/8/layout/list1"/>
    <dgm:cxn modelId="{92A3C332-E4E6-4859-9BF1-97B355A6CDA5}" type="presParOf" srcId="{41A098DC-B2F4-423B-8970-902D8B75F9B1}" destId="{61FF6CFA-2159-4EEF-A92C-06E8E7F253A2}" srcOrd="0" destOrd="0" presId="urn:microsoft.com/office/officeart/2005/8/layout/list1"/>
    <dgm:cxn modelId="{747FD955-CE9D-482B-9518-88EF2F258C8A}" type="presParOf" srcId="{41A098DC-B2F4-423B-8970-902D8B75F9B1}" destId="{F4450F96-D56A-455C-896B-14B24BAEF57D}" srcOrd="1" destOrd="0" presId="urn:microsoft.com/office/officeart/2005/8/layout/list1"/>
    <dgm:cxn modelId="{C009C938-F87B-48DE-B191-77859E6FB1C1}" type="presParOf" srcId="{A38DE419-0E99-4387-9255-E778E1FD51AC}" destId="{43701810-DB82-4C1D-9FA4-A05CB0C2E61F}" srcOrd="1" destOrd="0" presId="urn:microsoft.com/office/officeart/2005/8/layout/list1"/>
    <dgm:cxn modelId="{C2F0AF63-9D99-4B36-8AF7-7A7AC7BEAC81}" type="presParOf" srcId="{A38DE419-0E99-4387-9255-E778E1FD51AC}" destId="{1EAED09F-88F5-45EA-8EFC-2ADAEAF775D1}" srcOrd="2" destOrd="0" presId="urn:microsoft.com/office/officeart/2005/8/layout/list1"/>
    <dgm:cxn modelId="{02660FD5-0C03-474E-88ED-2966653531ED}" type="presParOf" srcId="{A38DE419-0E99-4387-9255-E778E1FD51AC}" destId="{CBEACF9C-EF1F-41FF-9993-BC65AB89E689}" srcOrd="3" destOrd="0" presId="urn:microsoft.com/office/officeart/2005/8/layout/list1"/>
    <dgm:cxn modelId="{0830D844-ACC6-45E8-8012-40917FC431BD}" type="presParOf" srcId="{A38DE419-0E99-4387-9255-E778E1FD51AC}" destId="{992B4A40-1EFD-487B-8D0F-6930DDD44B8C}" srcOrd="4" destOrd="0" presId="urn:microsoft.com/office/officeart/2005/8/layout/list1"/>
    <dgm:cxn modelId="{1AB69990-DAB6-4EFA-A06E-BECEAA218711}" type="presParOf" srcId="{992B4A40-1EFD-487B-8D0F-6930DDD44B8C}" destId="{9E0E5992-8F4C-4FF0-B2B6-46C28D52A89E}" srcOrd="0" destOrd="0" presId="urn:microsoft.com/office/officeart/2005/8/layout/list1"/>
    <dgm:cxn modelId="{8F4A4217-3AF3-4E5A-8715-F90A6ECE17DF}" type="presParOf" srcId="{992B4A40-1EFD-487B-8D0F-6930DDD44B8C}" destId="{265C9CBA-7231-41F4-8FB3-89E22267D511}" srcOrd="1" destOrd="0" presId="urn:microsoft.com/office/officeart/2005/8/layout/list1"/>
    <dgm:cxn modelId="{A90B0722-06FF-4FBC-8266-A4FF44637D58}" type="presParOf" srcId="{A38DE419-0E99-4387-9255-E778E1FD51AC}" destId="{87418F48-A576-47B1-95DD-2A0582B082E5}" srcOrd="5" destOrd="0" presId="urn:microsoft.com/office/officeart/2005/8/layout/list1"/>
    <dgm:cxn modelId="{B47E0C35-CA6E-46B2-836C-CDB4F6A35F4B}" type="presParOf" srcId="{A38DE419-0E99-4387-9255-E778E1FD51AC}" destId="{76D34CA7-FF49-483F-85AA-7C82559AEB75}" srcOrd="6" destOrd="0" presId="urn:microsoft.com/office/officeart/2005/8/layout/list1"/>
    <dgm:cxn modelId="{3CD1BD8B-2347-430C-B3C6-559A8CD3A3DA}" type="presParOf" srcId="{A38DE419-0E99-4387-9255-E778E1FD51AC}" destId="{63D16FF1-2FA0-464B-B665-B302A9E7F224}" srcOrd="7" destOrd="0" presId="urn:microsoft.com/office/officeart/2005/8/layout/list1"/>
    <dgm:cxn modelId="{9BE64745-60E9-4366-B69C-45EC18EE421F}" type="presParOf" srcId="{A38DE419-0E99-4387-9255-E778E1FD51AC}" destId="{12C53BB3-0E55-45D5-A582-25510CA0288D}" srcOrd="8" destOrd="0" presId="urn:microsoft.com/office/officeart/2005/8/layout/list1"/>
    <dgm:cxn modelId="{BF99D400-5BC0-4FAB-8D8E-638A591C03D2}" type="presParOf" srcId="{12C53BB3-0E55-45D5-A582-25510CA0288D}" destId="{92224273-DE22-4F61-8FA4-62FEEF5F2A72}" srcOrd="0" destOrd="0" presId="urn:microsoft.com/office/officeart/2005/8/layout/list1"/>
    <dgm:cxn modelId="{A6CB15D6-EF2C-4E64-B138-7DDC9BDBDC68}" type="presParOf" srcId="{12C53BB3-0E55-45D5-A582-25510CA0288D}" destId="{AC981FD7-01DC-4FF6-A853-784CD3B1793E}" srcOrd="1" destOrd="0" presId="urn:microsoft.com/office/officeart/2005/8/layout/list1"/>
    <dgm:cxn modelId="{9853CCE5-3F9B-4B78-9DA4-56259F464E65}" type="presParOf" srcId="{A38DE419-0E99-4387-9255-E778E1FD51AC}" destId="{1441FD8F-6E59-4501-8587-C4973350950F}" srcOrd="9" destOrd="0" presId="urn:microsoft.com/office/officeart/2005/8/layout/list1"/>
    <dgm:cxn modelId="{46D76830-E18F-4F97-AF19-07FE430A1853}" type="presParOf" srcId="{A38DE419-0E99-4387-9255-E778E1FD51AC}" destId="{5BFDF786-7598-485B-A46D-8C751739BA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2BF7C-73B5-4091-817B-4DEDE4660D30}">
      <dsp:nvSpPr>
        <dsp:cNvPr id="0" name=""/>
        <dsp:cNvSpPr/>
      </dsp:nvSpPr>
      <dsp:spPr>
        <a:xfrm>
          <a:off x="0" y="403483"/>
          <a:ext cx="7527765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b="0" kern="1200" dirty="0"/>
            <a:t>Capability to purchase pet-related items, such as </a:t>
          </a:r>
          <a:r>
            <a:rPr lang="en-GB" sz="2000" b="0" kern="1200" dirty="0"/>
            <a:t>Accessories</a:t>
          </a:r>
          <a:r>
            <a:rPr lang="en-US" sz="2000" b="0" kern="1200" dirty="0"/>
            <a:t> or food.</a:t>
          </a:r>
        </a:p>
      </dsp:txBody>
      <dsp:txXfrm>
        <a:off x="0" y="403483"/>
        <a:ext cx="7527765" cy="1178100"/>
      </dsp:txXfrm>
    </dsp:sp>
    <dsp:sp modelId="{10D544C9-45D2-4FEA-BB37-C49D2DD57513}">
      <dsp:nvSpPr>
        <dsp:cNvPr id="0" name=""/>
        <dsp:cNvSpPr/>
      </dsp:nvSpPr>
      <dsp:spPr>
        <a:xfrm>
          <a:off x="376388" y="78763"/>
          <a:ext cx="5269435" cy="64944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E-commerce</a:t>
          </a:r>
          <a:endParaRPr lang="en-US" sz="2000" kern="1200" dirty="0"/>
        </a:p>
      </dsp:txBody>
      <dsp:txXfrm>
        <a:off x="408091" y="110466"/>
        <a:ext cx="5206029" cy="586034"/>
      </dsp:txXfrm>
    </dsp:sp>
    <dsp:sp modelId="{52203DA5-C8BF-476A-9979-34D1E69ACAEB}">
      <dsp:nvSpPr>
        <dsp:cNvPr id="0" name=""/>
        <dsp:cNvSpPr/>
      </dsp:nvSpPr>
      <dsp:spPr>
        <a:xfrm>
          <a:off x="0" y="2025103"/>
          <a:ext cx="7527765" cy="148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b="0" kern="1200" dirty="0"/>
            <a:t>Users can book appointments for pet services (e.g., veterinary visits, grooming) with available time slots.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GB" sz="2000" b="0" kern="1200" dirty="0"/>
            <a:t>Also can </a:t>
          </a:r>
          <a:r>
            <a:rPr lang="en-US" sz="2000" b="0" kern="1200" dirty="0"/>
            <a:t>appointments for pet services </a:t>
          </a:r>
          <a:r>
            <a:rPr lang="en-GB" sz="2000" b="0" kern="1200" dirty="0"/>
            <a:t>Training </a:t>
          </a:r>
          <a:endParaRPr lang="en-US" sz="2000" b="0" kern="1200" dirty="0"/>
        </a:p>
      </dsp:txBody>
      <dsp:txXfrm>
        <a:off x="0" y="2025103"/>
        <a:ext cx="7527765" cy="1489950"/>
      </dsp:txXfrm>
    </dsp:sp>
    <dsp:sp modelId="{5E5359C8-DC72-4861-8B1F-68B546B2A732}">
      <dsp:nvSpPr>
        <dsp:cNvPr id="0" name=""/>
        <dsp:cNvSpPr/>
      </dsp:nvSpPr>
      <dsp:spPr>
        <a:xfrm>
          <a:off x="376388" y="1700383"/>
          <a:ext cx="5269435" cy="649440"/>
        </a:xfrm>
        <a:prstGeom prst="roundRect">
          <a:avLst/>
        </a:prstGeom>
        <a:gradFill rotWithShape="0">
          <a:gsLst>
            <a:gs pos="0">
              <a:srgbClr val="001746"/>
            </a:gs>
            <a:gs pos="50000">
              <a:srgbClr val="001746"/>
            </a:gs>
            <a:gs pos="100000">
              <a:srgbClr val="001746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Appointment Booking </a:t>
          </a:r>
          <a:endParaRPr lang="en-US" sz="2000" kern="1200" dirty="0"/>
        </a:p>
      </dsp:txBody>
      <dsp:txXfrm>
        <a:off x="408091" y="1732086"/>
        <a:ext cx="5206029" cy="586034"/>
      </dsp:txXfrm>
    </dsp:sp>
    <dsp:sp modelId="{546A2FCB-CEA3-4D52-A6F5-B8644E2A3AF1}">
      <dsp:nvSpPr>
        <dsp:cNvPr id="0" name=""/>
        <dsp:cNvSpPr/>
      </dsp:nvSpPr>
      <dsp:spPr>
        <a:xfrm>
          <a:off x="0" y="3958573"/>
          <a:ext cx="7527765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kern="1200" dirty="0"/>
            <a:t>displays available pets for adoption with descriptions, photos, and basic details (age, breed, etc.).</a:t>
          </a:r>
        </a:p>
      </dsp:txBody>
      <dsp:txXfrm>
        <a:off x="0" y="3958573"/>
        <a:ext cx="7527765" cy="1178100"/>
      </dsp:txXfrm>
    </dsp:sp>
    <dsp:sp modelId="{F58621B2-783D-473E-81E8-1495729A4741}">
      <dsp:nvSpPr>
        <dsp:cNvPr id="0" name=""/>
        <dsp:cNvSpPr/>
      </dsp:nvSpPr>
      <dsp:spPr>
        <a:xfrm>
          <a:off x="376388" y="3633853"/>
          <a:ext cx="5269435" cy="649440"/>
        </a:xfrm>
        <a:prstGeom prst="roundRect">
          <a:avLst/>
        </a:prstGeom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Pet Adoption Listings</a:t>
          </a:r>
          <a:endParaRPr lang="en-US" sz="2000" kern="1200" dirty="0"/>
        </a:p>
      </dsp:txBody>
      <dsp:txXfrm>
        <a:off x="408091" y="3665556"/>
        <a:ext cx="5206029" cy="586034"/>
      </dsp:txXfrm>
    </dsp:sp>
    <dsp:sp modelId="{6DB2F1CD-B97C-4F6F-A232-8D1CE794EE22}">
      <dsp:nvSpPr>
        <dsp:cNvPr id="0" name=""/>
        <dsp:cNvSpPr/>
      </dsp:nvSpPr>
      <dsp:spPr>
        <a:xfrm>
          <a:off x="0" y="5580193"/>
          <a:ext cx="7527765" cy="883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kern="1200" dirty="0"/>
            <a:t>Post , Comment and reply features for articles or forum.</a:t>
          </a:r>
        </a:p>
      </dsp:txBody>
      <dsp:txXfrm>
        <a:off x="0" y="5580193"/>
        <a:ext cx="7527765" cy="883575"/>
      </dsp:txXfrm>
    </dsp:sp>
    <dsp:sp modelId="{AB1A1C05-F78F-4BA3-807F-529EADE6F11A}">
      <dsp:nvSpPr>
        <dsp:cNvPr id="0" name=""/>
        <dsp:cNvSpPr/>
      </dsp:nvSpPr>
      <dsp:spPr>
        <a:xfrm>
          <a:off x="376388" y="5255473"/>
          <a:ext cx="5269435" cy="64944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Community Features </a:t>
          </a:r>
          <a:endParaRPr lang="en-US" sz="2000" kern="1200" dirty="0"/>
        </a:p>
      </dsp:txBody>
      <dsp:txXfrm>
        <a:off x="408091" y="5287176"/>
        <a:ext cx="5206029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ED09F-88F5-45EA-8EFC-2ADAEAF775D1}">
      <dsp:nvSpPr>
        <dsp:cNvPr id="0" name=""/>
        <dsp:cNvSpPr/>
      </dsp:nvSpPr>
      <dsp:spPr>
        <a:xfrm>
          <a:off x="0" y="389848"/>
          <a:ext cx="7527765" cy="1248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541528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kern="1200" dirty="0"/>
            <a:t>Articles, guides, and videos on pet care, training, nutrition, etc.</a:t>
          </a:r>
        </a:p>
      </dsp:txBody>
      <dsp:txXfrm>
        <a:off x="0" y="389848"/>
        <a:ext cx="7527765" cy="1248975"/>
      </dsp:txXfrm>
    </dsp:sp>
    <dsp:sp modelId="{F4450F96-D56A-455C-896B-14B24BAEF57D}">
      <dsp:nvSpPr>
        <dsp:cNvPr id="0" name=""/>
        <dsp:cNvSpPr/>
      </dsp:nvSpPr>
      <dsp:spPr>
        <a:xfrm>
          <a:off x="376388" y="6088"/>
          <a:ext cx="5269435" cy="76752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Pet Care Resources</a:t>
          </a:r>
          <a:endParaRPr lang="en-US" sz="2000" kern="1200" dirty="0"/>
        </a:p>
      </dsp:txBody>
      <dsp:txXfrm>
        <a:off x="413855" y="43555"/>
        <a:ext cx="5194501" cy="692586"/>
      </dsp:txXfrm>
    </dsp:sp>
    <dsp:sp modelId="{76D34CA7-FF49-483F-85AA-7C82559AEB75}">
      <dsp:nvSpPr>
        <dsp:cNvPr id="0" name=""/>
        <dsp:cNvSpPr/>
      </dsp:nvSpPr>
      <dsp:spPr>
        <a:xfrm>
          <a:off x="0" y="2162983"/>
          <a:ext cx="7527765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541528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Instructions to travelling with your pet to any country </a:t>
          </a:r>
        </a:p>
      </dsp:txBody>
      <dsp:txXfrm>
        <a:off x="0" y="2162983"/>
        <a:ext cx="7527765" cy="982800"/>
      </dsp:txXfrm>
    </dsp:sp>
    <dsp:sp modelId="{265C9CBA-7231-41F4-8FB3-89E22267D511}">
      <dsp:nvSpPr>
        <dsp:cNvPr id="0" name=""/>
        <dsp:cNvSpPr/>
      </dsp:nvSpPr>
      <dsp:spPr>
        <a:xfrm>
          <a:off x="376388" y="1779223"/>
          <a:ext cx="5269435" cy="767520"/>
        </a:xfrm>
        <a:prstGeom prst="roundRect">
          <a:avLst/>
        </a:prstGeom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Travelling</a:t>
          </a:r>
          <a:endParaRPr lang="en-US" sz="2000" kern="1200" dirty="0"/>
        </a:p>
      </dsp:txBody>
      <dsp:txXfrm>
        <a:off x="413855" y="1816690"/>
        <a:ext cx="5194501" cy="692586"/>
      </dsp:txXfrm>
    </dsp:sp>
    <dsp:sp modelId="{5BFDF786-7598-485B-A46D-8C751739BA0A}">
      <dsp:nvSpPr>
        <dsp:cNvPr id="0" name=""/>
        <dsp:cNvSpPr/>
      </dsp:nvSpPr>
      <dsp:spPr>
        <a:xfrm>
          <a:off x="0" y="3669943"/>
          <a:ext cx="7527765" cy="286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541528" rIns="58423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checking what is in the photo if it is animal or something else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checking statement of animal if the pet can be adopted or not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checking the features of the disease of the animal if the disease is dangerous to the animal or not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800" kern="1200" dirty="0"/>
            <a:t>Predict the expected price of the pet</a:t>
          </a:r>
          <a:endParaRPr lang="en-US" sz="1800" kern="1200" dirty="0"/>
        </a:p>
      </dsp:txBody>
      <dsp:txXfrm>
        <a:off x="0" y="3669943"/>
        <a:ext cx="7527765" cy="2866500"/>
      </dsp:txXfrm>
    </dsp:sp>
    <dsp:sp modelId="{AC981FD7-01DC-4FF6-A853-784CD3B1793E}">
      <dsp:nvSpPr>
        <dsp:cNvPr id="0" name=""/>
        <dsp:cNvSpPr/>
      </dsp:nvSpPr>
      <dsp:spPr>
        <a:xfrm>
          <a:off x="376388" y="3286183"/>
          <a:ext cx="5269435" cy="76752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AI helper</a:t>
          </a:r>
          <a:endParaRPr lang="en-US" sz="2000" kern="1200" dirty="0"/>
        </a:p>
      </dsp:txBody>
      <dsp:txXfrm>
        <a:off x="413855" y="3323650"/>
        <a:ext cx="5194501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0F1A5-D661-4A25-B4D2-DE2F654B2C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28E3-5B56-42C6-8176-801ADB02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83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28E3-5B56-42C6-8176-801ADB02698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33792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CD95-ADF9-5C71-526E-40A5162DB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450ED-A10F-15E6-5E53-92B9DCCB1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2296F-E951-1338-A9BA-31ACAC11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7E9F5-F032-6659-5AB3-BEBDE7C2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7F5F7-4ED9-BF72-F354-59436960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6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9EA7-0815-E2E4-34FE-0EF4999A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C8AEF-1DB6-BE36-CADB-840BAB7AC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BD4E4-4EF2-90D8-1559-B0ADCDC8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D6F2-611B-5B4C-AEFD-9CBCC39D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D9D23-B4DE-2A9C-44EA-D39EAA7E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6658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A81C4-974C-B557-3FBE-928D727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FCDC5-8E23-D3FF-3E8F-E82C47D4C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798E8-22D9-20DE-1300-4AD65D078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0ED98-BB05-922D-48CF-C10AA3EFF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806FE-7192-8816-636B-188201BAA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0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.jpeg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diagramData" Target="/ppt/diagrams/data1.xml" Id="rId3" /><Relationship Type="http://schemas.microsoft.com/office/2007/relationships/diagramDrawing" Target="/ppt/diagrams/drawing1.xml" Id="rId7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diagramColors" Target="/ppt/diagrams/colors1.xml" Id="rId6" /><Relationship Type="http://schemas.openxmlformats.org/officeDocument/2006/relationships/diagramQuickStyle" Target="/ppt/diagrams/quickStyle1.xml" Id="rId5" /><Relationship Type="http://schemas.openxmlformats.org/officeDocument/2006/relationships/diagramLayout" Target="/ppt/diagrams/layout1.xml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diagramData" Target="/ppt/diagrams/data2.xml" Id="rId3" /><Relationship Type="http://schemas.microsoft.com/office/2007/relationships/diagramDrawing" Target="/ppt/diagrams/drawing2.xml" Id="rId7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diagramColors" Target="/ppt/diagrams/colors2.xml" Id="rId6" /><Relationship Type="http://schemas.openxmlformats.org/officeDocument/2006/relationships/diagramQuickStyle" Target="/ppt/diagrams/quickStyle2.xml" Id="rId5" /><Relationship Type="http://schemas.openxmlformats.org/officeDocument/2006/relationships/diagramLayout" Target="/ppt/diagrams/layout2.xml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hyperlink" Target="https://www.zoolker.com/" TargetMode="External" Id="rId8" /><Relationship Type="http://schemas.openxmlformats.org/officeDocument/2006/relationships/hyperlink" Target="https://www.petsmart.com/" TargetMode="External" Id="rId3" /><Relationship Type="http://schemas.openxmlformats.org/officeDocument/2006/relationships/hyperlink" Target="https://www.vetstreet.com/" TargetMode="External" Id="rId7" /><Relationship Type="http://schemas.openxmlformats.org/officeDocument/2006/relationships/hyperlink" Target="https://www.petfinder.com/" TargetMode="External" Id="rId6" /><Relationship Type="http://schemas.openxmlformats.org/officeDocument/2006/relationships/hyperlink" Target="https://www.chewy.com/" TargetMode="External" Id="rId5" /><Relationship Type="http://schemas.openxmlformats.org/officeDocument/2006/relationships/hyperlink" Target="https://www.petco.com/" TargetMode="External" Id="rId4" /><Relationship Type="http://schemas.openxmlformats.org/officeDocument/2006/relationships/hyperlink" Target="https://aleef.com/" TargetMode="External" Id="rId9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image" Target="/ppt/media/image14.jpe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5.png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7.jp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8.png" Id="rId4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19.jp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20.png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21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2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22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23.png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31.png" Id="rId8" /><Relationship Type="http://schemas.openxmlformats.org/officeDocument/2006/relationships/image" Target="/ppt/media/image26.png" Id="rId3" /><Relationship Type="http://schemas.openxmlformats.org/officeDocument/2006/relationships/image" Target="/ppt/media/image30.png" Id="rId7" /><Relationship Type="http://schemas.openxmlformats.org/officeDocument/2006/relationships/image" Target="/ppt/media/image25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29.png" Id="rId6" /><Relationship Type="http://schemas.openxmlformats.org/officeDocument/2006/relationships/image" Target="/ppt/media/image28.png" Id="rId5" /><Relationship Type="http://schemas.openxmlformats.org/officeDocument/2006/relationships/image" Target="/ppt/media/image27.png" Id="rId4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30.png" Id="rId8" /><Relationship Type="http://schemas.openxmlformats.org/officeDocument/2006/relationships/image" Target="/ppt/media/image33.png" Id="rId3" /><Relationship Type="http://schemas.openxmlformats.org/officeDocument/2006/relationships/image" Target="/ppt/media/image29.png" Id="rId7" /><Relationship Type="http://schemas.openxmlformats.org/officeDocument/2006/relationships/image" Target="/ppt/media/image32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6.png" Id="rId6" /><Relationship Type="http://schemas.openxmlformats.org/officeDocument/2006/relationships/image" Target="/ppt/media/image35.png" Id="rId5" /><Relationship Type="http://schemas.openxmlformats.org/officeDocument/2006/relationships/image" Target="/ppt/media/image34.png" Id="rId4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37.png" Id="rId3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8.png" Id="rId5" /><Relationship Type="http://schemas.openxmlformats.org/officeDocument/2006/relationships/image" Target="/ppt/media/image30.png" Id="rId4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37.png" Id="rId3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0.png" Id="rId5" /><Relationship Type="http://schemas.openxmlformats.org/officeDocument/2006/relationships/image" Target="/ppt/media/image39.png" Id="rId4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44.png" Id="rId8" /><Relationship Type="http://schemas.openxmlformats.org/officeDocument/2006/relationships/image" Target="/ppt/media/image3.png" Id="rId3" /><Relationship Type="http://schemas.openxmlformats.org/officeDocument/2006/relationships/image" Target="/ppt/media/image43.png" Id="rId7" /><Relationship Type="http://schemas.openxmlformats.org/officeDocument/2006/relationships/image" Target="/ppt/media/image41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2.png" Id="rId6" /><Relationship Type="http://schemas.openxmlformats.org/officeDocument/2006/relationships/image" Target="/ppt/media/image30.png" Id="rId5" /><Relationship Type="http://schemas.openxmlformats.org/officeDocument/2006/relationships/image" Target="/ppt/media/image29.png" Id="rId4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image" Target="/ppt/media/image37.png" Id="rId3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5.png" Id="rId5" /><Relationship Type="http://schemas.openxmlformats.org/officeDocument/2006/relationships/image" Target="/ppt/media/image30.png" Id="rId4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image" Target="/ppt/media/image46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7.png" Id="rId6" /><Relationship Type="http://schemas.openxmlformats.org/officeDocument/2006/relationships/image" Target="/ppt/media/image30.png" Id="rId5" /><Relationship Type="http://schemas.openxmlformats.org/officeDocument/2006/relationships/image" Target="/ppt/media/image29.pn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image" Target="/ppt/media/image37.png" Id="rId3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50.png" Id="rId6" /><Relationship Type="http://schemas.openxmlformats.org/officeDocument/2006/relationships/image" Target="/ppt/media/image49.png" Id="rId5" /><Relationship Type="http://schemas.openxmlformats.org/officeDocument/2006/relationships/image" Target="/ppt/media/image48.png" Id="rId4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image" Target="/ppt/media/image52.png" Id="rId3" /><Relationship Type="http://schemas.openxmlformats.org/officeDocument/2006/relationships/image" Target="/ppt/media/image51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53.png" Id="rId5" /><Relationship Type="http://schemas.openxmlformats.org/officeDocument/2006/relationships/image" Target="/ppt/media/image29.png" Id="rId4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54.png" Id="rId3" /><Relationship Type="http://schemas.openxmlformats.org/officeDocument/2006/relationships/image" Target="/ppt/media/image53.png" Id="rId7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29.png" Id="rId6" /><Relationship Type="http://schemas.openxmlformats.org/officeDocument/2006/relationships/image" Target="/ppt/media/image56.png" Id="rId5" /><Relationship Type="http://schemas.openxmlformats.org/officeDocument/2006/relationships/image" Target="/ppt/media/image55.png" Id="rId4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image" Target="/ppt/media/image29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57.jpg" Id="rId5" /><Relationship Type="http://schemas.openxmlformats.org/officeDocument/2006/relationships/image" Target="/ppt/media/image53.png" Id="rId4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image" Target="/ppt/media/image29.png" Id="rId3" /><Relationship Type="http://schemas.openxmlformats.org/officeDocument/2006/relationships/image" Target="/ppt/media/image58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8.png" Id="rId5" /><Relationship Type="http://schemas.openxmlformats.org/officeDocument/2006/relationships/image" Target="/ppt/media/image37.png" Id="rId4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image" Target="/ppt/media/image29.png" Id="rId3" /><Relationship Type="http://schemas.openxmlformats.org/officeDocument/2006/relationships/image" Target="/ppt/media/image59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8.png" Id="rId5" /><Relationship Type="http://schemas.openxmlformats.org/officeDocument/2006/relationships/image" Target="/ppt/media/image37.png" Id="rId4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image" Target="/ppt/media/image29.png" Id="rId3" /><Relationship Type="http://schemas.openxmlformats.org/officeDocument/2006/relationships/image" Target="/ppt/media/image60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8.png" Id="rId5" /><Relationship Type="http://schemas.openxmlformats.org/officeDocument/2006/relationships/image" Target="/ppt/media/image37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6.jpg" Id="rId3" /><Relationship Type="http://schemas.openxmlformats.org/officeDocument/2006/relationships/image" Target="/ppt/media/image5.jp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8.png" Id="rId6" /><Relationship Type="http://schemas.openxmlformats.org/officeDocument/2006/relationships/image" Target="/ppt/media/image3.png" Id="rId5" /><Relationship Type="http://schemas.openxmlformats.org/officeDocument/2006/relationships/image" Target="/ppt/media/image7.png" Id="rId4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image" Target="/ppt/media/image29.png" Id="rId3" /><Relationship Type="http://schemas.openxmlformats.org/officeDocument/2006/relationships/image" Target="/ppt/media/image61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8.png" Id="rId5" /><Relationship Type="http://schemas.openxmlformats.org/officeDocument/2006/relationships/image" Target="/ppt/media/image37.png" Id="rId4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image" Target="/ppt/media/image29.png" Id="rId3" /><Relationship Type="http://schemas.openxmlformats.org/officeDocument/2006/relationships/image" Target="/ppt/media/image62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8.png" Id="rId5" /><Relationship Type="http://schemas.openxmlformats.org/officeDocument/2006/relationships/image" Target="/ppt/media/image37.png" Id="rId4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image" Target="/ppt/media/image29.png" Id="rId3" /><Relationship Type="http://schemas.openxmlformats.org/officeDocument/2006/relationships/image" Target="/ppt/media/image30.png" Id="rId2" /><Relationship Type="http://schemas.openxmlformats.org/officeDocument/2006/relationships/slideLayout" Target="/ppt/slideLayouts/slideLayout2.xml" Id="rId1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image" Target="/ppt/media/image30.png" Id="rId3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image" Target="/ppt/media/image30.png" Id="rId3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image" Target="/ppt/media/image63.png" Id="rId3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image" Target="/ppt/media/image6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image" Target="/ppt/media/image65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66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50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image" Target="/ppt/media/image67.png" Id="rId2" /><Relationship Type="http://schemas.openxmlformats.org/officeDocument/2006/relationships/slideLayout" Target="/ppt/slideLayouts/slideLayout2.xml" Id="rId1" /></Relationships>
</file>

<file path=ppt/slides/_rels/slide51.xml.rels>&#65279;<?xml version="1.0" encoding="utf-8"?><Relationships xmlns="http://schemas.openxmlformats.org/package/2006/relationships"><Relationship Type="http://schemas.openxmlformats.org/officeDocument/2006/relationships/image" Target="/ppt/media/image69.png" Id="rId3" /><Relationship Type="http://schemas.openxmlformats.org/officeDocument/2006/relationships/image" Target="/ppt/media/image68.png" Id="rId2" /><Relationship Type="http://schemas.openxmlformats.org/officeDocument/2006/relationships/slideLayout" Target="/ppt/slideLayouts/slideLayout2.xml" Id="rId1" /></Relationships>
</file>

<file path=ppt/slides/_rels/slide52.xml.rels>&#65279;<?xml version="1.0" encoding="utf-8"?><Relationships xmlns="http://schemas.openxmlformats.org/package/2006/relationships"><Relationship Type="http://schemas.openxmlformats.org/officeDocument/2006/relationships/image" Target="/ppt/media/image71.png" Id="rId3" /><Relationship Type="http://schemas.openxmlformats.org/officeDocument/2006/relationships/image" Target="/ppt/media/image70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7.png" Id="rId5" /><Relationship Type="http://schemas.openxmlformats.org/officeDocument/2006/relationships/image" Target="/ppt/media/image8.png" Id="rId4" /></Relationships>
</file>

<file path=ppt/slides/_rels/slide53.xml.rels>&#65279;<?xml version="1.0" encoding="utf-8"?><Relationships xmlns="http://schemas.openxmlformats.org/package/2006/relationships"><Relationship Type="http://schemas.openxmlformats.org/officeDocument/2006/relationships/image" Target="/ppt/media/image73.png" Id="rId3" /><Relationship Type="http://schemas.openxmlformats.org/officeDocument/2006/relationships/image" Target="/ppt/media/image72.png" Id="rId2" /><Relationship Type="http://schemas.openxmlformats.org/officeDocument/2006/relationships/slideLayout" Target="/ppt/slideLayouts/slideLayout2.xml" Id="rId1" /></Relationships>
</file>

<file path=ppt/slides/_rels/slide54.xml.rels>&#65279;<?xml version="1.0" encoding="utf-8"?><Relationships xmlns="http://schemas.openxmlformats.org/package/2006/relationships"><Relationship Type="http://schemas.openxmlformats.org/officeDocument/2006/relationships/image" Target="/ppt/media/image75.png" Id="rId3" /><Relationship Type="http://schemas.openxmlformats.org/officeDocument/2006/relationships/image" Target="/ppt/media/image74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76.png" Id="rId4" /></Relationships>
</file>

<file path=ppt/slides/_rels/slide55.xml.rels>&#65279;<?xml version="1.0" encoding="utf-8"?><Relationships xmlns="http://schemas.openxmlformats.org/package/2006/relationships"><Relationship Type="http://schemas.openxmlformats.org/officeDocument/2006/relationships/image" Target="/ppt/media/image78.png" Id="rId3" /><Relationship Type="http://schemas.openxmlformats.org/officeDocument/2006/relationships/image" Target="/ppt/media/image77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80.png" Id="rId5" /><Relationship Type="http://schemas.openxmlformats.org/officeDocument/2006/relationships/image" Target="/ppt/media/image79.png" Id="rId4" /></Relationships>
</file>

<file path=ppt/slides/_rels/slide56.xml.rels>&#65279;<?xml version="1.0" encoding="utf-8"?><Relationships xmlns="http://schemas.openxmlformats.org/package/2006/relationships"><Relationship Type="http://schemas.openxmlformats.org/officeDocument/2006/relationships/image" Target="/ppt/media/image82.png" Id="rId3" /><Relationship Type="http://schemas.openxmlformats.org/officeDocument/2006/relationships/image" Target="/ppt/media/image81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5" /><Relationship Type="http://schemas.openxmlformats.org/officeDocument/2006/relationships/image" Target="/ppt/media/image83.png" Id="rId4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image" Target="/ppt/media/image85.png" Id="rId3" /><Relationship Type="http://schemas.openxmlformats.org/officeDocument/2006/relationships/image" Target="/ppt/media/image84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6" /><Relationship Type="http://schemas.openxmlformats.org/officeDocument/2006/relationships/image" Target="/ppt/media/image87.png" Id="rId5" /><Relationship Type="http://schemas.openxmlformats.org/officeDocument/2006/relationships/image" Target="/ppt/media/image86.png" Id="rId4" /></Relationships>
</file>

<file path=ppt/slides/_rels/slide58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image" Target="/ppt/media/image88.png" Id="rId2" /><Relationship Type="http://schemas.openxmlformats.org/officeDocument/2006/relationships/slideLayout" Target="/ppt/slideLayouts/slideLayout2.xml" Id="rId1" /></Relationships>
</file>

<file path=ppt/slides/_rels/slide59.xml.rels>&#65279;<?xml version="1.0" encoding="utf-8"?><Relationships xmlns="http://schemas.openxmlformats.org/package/2006/relationships"><Relationship Type="http://schemas.openxmlformats.org/officeDocument/2006/relationships/image" Target="/ppt/media/image90.png" Id="rId3" /><Relationship Type="http://schemas.openxmlformats.org/officeDocument/2006/relationships/image" Target="/ppt/media/image89.png" Id="rId2" /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9.jp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60.xml.rels>&#65279;<?xml version="1.0" encoding="utf-8"?><Relationships xmlns="http://schemas.openxmlformats.org/package/2006/relationships"><Relationship Type="http://schemas.openxmlformats.org/officeDocument/2006/relationships/image" Target="/ppt/media/image92.png" Id="rId3" /><Relationship Type="http://schemas.openxmlformats.org/officeDocument/2006/relationships/image" Target="/ppt/media/image91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4" /></Relationships>
</file>

<file path=ppt/slides/_rels/slide61.xml.rels>&#65279;<?xml version="1.0" encoding="utf-8"?><Relationships xmlns="http://schemas.openxmlformats.org/package/2006/relationships"><Relationship Type="http://schemas.openxmlformats.org/officeDocument/2006/relationships/image" Target="/ppt/media/image94.png" Id="rId3" /><Relationship Type="http://schemas.openxmlformats.org/officeDocument/2006/relationships/image" Target="/ppt/media/image93.png" Id="rId2" /><Relationship Type="http://schemas.openxmlformats.org/officeDocument/2006/relationships/slideLayout" Target="/ppt/slideLayouts/slideLayout2.xml" Id="rId1" /></Relationships>
</file>

<file path=ppt/slides/_rels/slide62.xml.rels>&#65279;<?xml version="1.0" encoding="utf-8"?><Relationships xmlns="http://schemas.openxmlformats.org/package/2006/relationships"><Relationship Type="http://schemas.openxmlformats.org/officeDocument/2006/relationships/image" Target="/ppt/media/image96.png" Id="rId3" /><Relationship Type="http://schemas.openxmlformats.org/officeDocument/2006/relationships/image" Target="/ppt/media/image95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4" /></Relationships>
</file>

<file path=ppt/slides/_rels/slide63.xml.rels>&#65279;<?xml version="1.0" encoding="utf-8"?><Relationships xmlns="http://schemas.openxmlformats.org/package/2006/relationships"><Relationship Type="http://schemas.openxmlformats.org/officeDocument/2006/relationships/image" Target="/ppt/media/image98.png" Id="rId3" /><Relationship Type="http://schemas.openxmlformats.org/officeDocument/2006/relationships/image" Target="/ppt/media/image97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4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image" Target="/ppt/media/image100.png" Id="rId3" /><Relationship Type="http://schemas.openxmlformats.org/officeDocument/2006/relationships/image" Target="/ppt/media/image99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5" /><Relationship Type="http://schemas.openxmlformats.org/officeDocument/2006/relationships/image" Target="/ppt/media/image101.png" Id="rId4" /></Relationships>
</file>

<file path=ppt/slides/_rels/slide65.xml.rels>&#65279;<?xml version="1.0" encoding="utf-8"?><Relationships xmlns="http://schemas.openxmlformats.org/package/2006/relationships"><Relationship Type="http://schemas.openxmlformats.org/officeDocument/2006/relationships/image" Target="/ppt/media/image103.png" Id="rId3" /><Relationship Type="http://schemas.openxmlformats.org/officeDocument/2006/relationships/image" Target="/ppt/media/image102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4" /></Relationships>
</file>

<file path=ppt/slides/_rels/slide66.xml.rels>&#65279;<?xml version="1.0" encoding="utf-8"?><Relationships xmlns="http://schemas.openxmlformats.org/package/2006/relationships"><Relationship Type="http://schemas.openxmlformats.org/officeDocument/2006/relationships/image" Target="/ppt/media/image105.png" Id="rId3" /><Relationship Type="http://schemas.openxmlformats.org/officeDocument/2006/relationships/image" Target="/ppt/media/image104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4" /></Relationships>
</file>

<file path=ppt/slides/_rels/slide67.xml.rels>&#65279;<?xml version="1.0" encoding="utf-8"?><Relationships xmlns="http://schemas.openxmlformats.org/package/2006/relationships"><Relationship Type="http://schemas.openxmlformats.org/officeDocument/2006/relationships/image" Target="/ppt/media/image107.png" Id="rId3" /><Relationship Type="http://schemas.openxmlformats.org/officeDocument/2006/relationships/image" Target="/ppt/media/image106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08.png" Id="rId4" /></Relationships>
</file>

<file path=ppt/slides/_rels/slide68.xml.rels>&#65279;<?xml version="1.0" encoding="utf-8"?><Relationships xmlns="http://schemas.openxmlformats.org/package/2006/relationships"><Relationship Type="http://schemas.openxmlformats.org/officeDocument/2006/relationships/image" Target="/ppt/media/image109.png" Id="rId2" /><Relationship Type="http://schemas.openxmlformats.org/officeDocument/2006/relationships/slideLayout" Target="/ppt/slideLayouts/slideLayout2.xml" Id="rId1" /></Relationships>
</file>

<file path=ppt/slides/_rels/slide69.xml.rels>&#65279;<?xml version="1.0" encoding="utf-8"?><Relationships xmlns="http://schemas.openxmlformats.org/package/2006/relationships"><Relationship Type="http://schemas.openxmlformats.org/officeDocument/2006/relationships/image" Target="/ppt/media/image110.png" Id="rId2" /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0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1.png" Id="rId4" /></Relationships>
</file>

<file path=ppt/slides/_rels/slide70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image" Target="/ppt/media/image29.png" Id="rId3" /><Relationship Type="http://schemas.openxmlformats.org/officeDocument/2006/relationships/image" Target="/ppt/media/image30.png" Id="rId2" /><Relationship Type="http://schemas.openxmlformats.org/officeDocument/2006/relationships/slideLayout" Target="/ppt/slideLayouts/slideLayout2.xml" Id="rId1" /></Relationships>
</file>

<file path=ppt/slides/_rels/slide72.xml.rels>&#65279;<?xml version="1.0" encoding="utf-8"?><Relationships xmlns="http://schemas.openxmlformats.org/package/2006/relationships"><Relationship Type="http://schemas.openxmlformats.org/officeDocument/2006/relationships/image" Target="/ppt/media/image111.jpeg" Id="rId3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/Relationships>
</file>

<file path=ppt/slides/_rels/slide73.xml.rels>&#65279;<?xml version="1.0" encoding="utf-8"?><Relationships xmlns="http://schemas.openxmlformats.org/package/2006/relationships"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/Relationships>
</file>

<file path=ppt/slides/_rels/slide74.xml.rels>&#65279;<?xml version="1.0" encoding="utf-8"?><Relationships xmlns="http://schemas.openxmlformats.org/package/2006/relationships"><Relationship Type="http://schemas.openxmlformats.org/officeDocument/2006/relationships/image" Target="/ppt/media/image30.png" Id="rId3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/Relationships>
</file>

<file path=ppt/slides/_rels/slide75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76.xml.rels>&#65279;<?xml version="1.0" encoding="utf-8"?><Relationships xmlns="http://schemas.openxmlformats.org/package/2006/relationships"><Relationship Type="http://schemas.openxmlformats.org/officeDocument/2006/relationships/image" Target="/ppt/media/image112.png" Id="rId3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/Relationships>
</file>

<file path=ppt/slides/_rels/slide77.xml.rels>&#65279;<?xml version="1.0" encoding="utf-8"?><Relationships xmlns="http://schemas.openxmlformats.org/package/2006/relationships"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image" Target="/ppt/media/image19.jpg" Id="rId3" /><Relationship Type="http://schemas.openxmlformats.org/officeDocument/2006/relationships/image" Target="/ppt/media/image17.jp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21.png" Id="rId4" /></Relationships>
</file>

<file path=ppt/slides/_rels/slide79.xml.rels>&#65279;<?xml version="1.0" encoding="utf-8"?><Relationships xmlns="http://schemas.openxmlformats.org/package/2006/relationships"><Relationship Type="http://schemas.openxmlformats.org/officeDocument/2006/relationships/image" Target="/ppt/media/image29.png" Id="rId3" /><Relationship Type="http://schemas.openxmlformats.org/officeDocument/2006/relationships/image" Target="/ppt/media/image113.png" Id="rId2" /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0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2.jpg" Id="rId5" /><Relationship Type="http://schemas.openxmlformats.org/officeDocument/2006/relationships/image" Target="/ppt/media/image11.png" Id="rId4" /></Relationships>
</file>

<file path=ppt/slides/_rels/slide80.xml.rels>&#65279;<?xml version="1.0" encoding="utf-8"?><Relationships xmlns="http://schemas.openxmlformats.org/package/2006/relationships"><Relationship Type="http://schemas.openxmlformats.org/officeDocument/2006/relationships/image" Target="/ppt/media/image118.png" Id="rId8" /><Relationship Type="http://schemas.openxmlformats.org/officeDocument/2006/relationships/image" Target="/ppt/media/image30.png" Id="rId3" /><Relationship Type="http://schemas.openxmlformats.org/officeDocument/2006/relationships/image" Target="/ppt/media/image117.png" Id="rId7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16.png" Id="rId6" /><Relationship Type="http://schemas.openxmlformats.org/officeDocument/2006/relationships/image" Target="/ppt/media/image115.png" Id="rId5" /><Relationship Type="http://schemas.openxmlformats.org/officeDocument/2006/relationships/image" Target="/ppt/media/image114.png" Id="rId4" /></Relationships>
</file>

<file path=ppt/slides/_rels/slide81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82.xml.rels>&#65279;<?xml version="1.0" encoding="utf-8"?><Relationships xmlns="http://schemas.openxmlformats.org/package/2006/relationships"><Relationship Type="http://schemas.openxmlformats.org/officeDocument/2006/relationships/image" Target="/ppt/media/image30.png" Id="rId3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/Relationships>
</file>

<file path=ppt/slides/_rels/slide83.xml.rels>&#65279;<?xml version="1.0" encoding="utf-8"?><Relationships xmlns="http://schemas.openxmlformats.org/package/2006/relationships"><Relationship Type="http://schemas.openxmlformats.org/officeDocument/2006/relationships/image" Target="/ppt/media/image122.png" Id="rId8" /><Relationship Type="http://schemas.openxmlformats.org/officeDocument/2006/relationships/image" Target="/ppt/media/image29.png" Id="rId3" /><Relationship Type="http://schemas.openxmlformats.org/officeDocument/2006/relationships/image" Target="/ppt/media/image121.png" Id="rId7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20.png" Id="rId6" /><Relationship Type="http://schemas.openxmlformats.org/officeDocument/2006/relationships/image" Target="/ppt/media/image119.png" Id="rId5" /><Relationship Type="http://schemas.openxmlformats.org/officeDocument/2006/relationships/image" Target="/ppt/media/image30.png" Id="rId4" /><Relationship Type="http://schemas.openxmlformats.org/officeDocument/2006/relationships/image" Target="/ppt/media/image123.png" Id="rId9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85.xml.rels>&#65279;<?xml version="1.0" encoding="utf-8"?><Relationships xmlns="http://schemas.openxmlformats.org/package/2006/relationships"><Relationship Type="http://schemas.openxmlformats.org/officeDocument/2006/relationships/image" Target="/ppt/media/image29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7.png" Id="rId14" /><Relationship Type="http://schemas.openxmlformats.org/officeDocument/2006/relationships/hyperlink" Target="https://www.zoolker.com/" TargetMode="External" Id="rId8" /><Relationship Type="http://schemas.openxmlformats.org/officeDocument/2006/relationships/hyperlink" Target="https://github.com/rakashimtitab/Animal-Symptom-Danger-" TargetMode="External" Id="rId13" /><Relationship Type="http://schemas.openxmlformats.org/officeDocument/2006/relationships/hyperlink" Target="https://www.petsmart.com/" TargetMode="External" Id="rId3" /><Relationship Type="http://schemas.openxmlformats.org/officeDocument/2006/relationships/hyperlink" Target="https://www.vetstreet.com/" TargetMode="External" Id="rId7" /><Relationship Type="http://schemas.openxmlformats.org/officeDocument/2006/relationships/hyperlink" Target="https://github.com/rakashimtitab/Pet-Price-Dataset" TargetMode="External" Id="rId12" /><Relationship Type="http://schemas.openxmlformats.org/officeDocument/2006/relationships/hyperlink" Target="https://www.petfinder.com/" TargetMode="External" Id="rId6" /><Relationship Type="http://schemas.openxmlformats.org/officeDocument/2006/relationships/hyperlink" Target="https://www.kaggle.com/datasets/rabieelkharoua/predict-pet-adoption-status-dataset" TargetMode="External" Id="rId11" /><Relationship Type="http://schemas.openxmlformats.org/officeDocument/2006/relationships/hyperlink" Target="https://www.chewy.com/" TargetMode="External" Id="rId5" /><Relationship Type="http://schemas.openxmlformats.org/officeDocument/2006/relationships/hyperlink" Target="https://www.kaggle.com/datasets/tongpython/cat-and-dog?select=training_set" TargetMode="External" Id="rId10" /><Relationship Type="http://schemas.openxmlformats.org/officeDocument/2006/relationships/hyperlink" Target="https://www.petco.com/" TargetMode="External" Id="rId4" /><Relationship Type="http://schemas.openxmlformats.org/officeDocument/2006/relationships/hyperlink" Target="https://www.aleef.com/" TargetMode="External" Id="rId9" /></Relationships>
</file>

<file path=ppt/slides/_rels/slide8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image" Target="/ppt/media/image13.png" Id="rId2" /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112BA-A341-674C-1269-D4006D2CB075}"/>
              </a:ext>
            </a:extLst>
          </p:cNvPr>
          <p:cNvSpPr txBox="1"/>
          <p:nvPr/>
        </p:nvSpPr>
        <p:spPr>
          <a:xfrm>
            <a:off x="628650" y="1840277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Cooper Black" panose="0208090404030B020404" pitchFamily="18" charset="0"/>
                <a:ea typeface="+mj-ea"/>
                <a:cs typeface="+mj-cs"/>
              </a:rPr>
              <a:t>Pets Care Platform</a:t>
            </a:r>
            <a:endParaRPr lang="en-US" sz="7200" dirty="0">
              <a:solidFill>
                <a:schemeClr val="bg1"/>
              </a:solidFill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187BD-82A7-5905-1207-AFF2CEFD75A9}"/>
              </a:ext>
            </a:extLst>
          </p:cNvPr>
          <p:cNvSpPr txBox="1"/>
          <p:nvPr/>
        </p:nvSpPr>
        <p:spPr>
          <a:xfrm>
            <a:off x="704850" y="3972126"/>
            <a:ext cx="4619621" cy="1486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</a:rPr>
              <a:t>Supervisors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ffectLst/>
              </a:rPr>
              <a:t>Dr. Ahmed Elsayed Yakoub </a:t>
            </a:r>
            <a:endParaRPr lang="en-US" sz="2000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ffectLst/>
              </a:rPr>
              <a:t>Eng. Khaled Mohamed Mahmoud</a:t>
            </a:r>
            <a:endParaRPr lang="en-US" sz="200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D784B6-A31F-9BDC-FE0D-EE184415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24876" b="-1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596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8CE29-5226-EFFB-4E5F-5A11133C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84838-1559-1394-CBEE-BE167B82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93014-60A6-49B0-1857-72CBEF11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498339-7F27-012D-7087-FEBC3DD202D1}"/>
              </a:ext>
            </a:extLst>
          </p:cNvPr>
          <p:cNvSpPr txBox="1"/>
          <p:nvPr/>
        </p:nvSpPr>
        <p:spPr>
          <a:xfrm>
            <a:off x="284472" y="3162300"/>
            <a:ext cx="3535213" cy="981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Cooper Black" panose="0208090404030B020404" pitchFamily="18" charset="0"/>
                <a:ea typeface="+mj-ea"/>
                <a:cs typeface="+mj-cs"/>
              </a:rPr>
              <a:t>What We Do</a:t>
            </a:r>
          </a:p>
        </p:txBody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44FF034B-3ACD-519C-6A8C-B756A1451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66190"/>
              </p:ext>
            </p:extLst>
          </p:nvPr>
        </p:nvGraphicFramePr>
        <p:xfrm>
          <a:off x="4249706" y="233172"/>
          <a:ext cx="7527765" cy="6542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48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9B882-B406-EFAD-3AA9-D4732BDA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8498C0-6125-1D56-A068-A35F8F00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AC03F6-0153-4D6A-6D27-A4D05240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B4F4A-5797-A89A-04E4-7A13079E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6F6C4D-7CE3-7433-D8A2-47885123784B}"/>
              </a:ext>
            </a:extLst>
          </p:cNvPr>
          <p:cNvSpPr txBox="1"/>
          <p:nvPr/>
        </p:nvSpPr>
        <p:spPr>
          <a:xfrm>
            <a:off x="579587" y="1120374"/>
            <a:ext cx="3115265" cy="3290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Cooper Black" panose="0208090404030B020404" pitchFamily="18" charset="0"/>
                <a:ea typeface="+mj-ea"/>
                <a:cs typeface="+mj-cs"/>
              </a:rPr>
              <a:t>What We Do</a:t>
            </a:r>
          </a:p>
        </p:txBody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E271215F-D9B5-9B85-3AB9-EC0EF0303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367730"/>
              </p:ext>
            </p:extLst>
          </p:nvPr>
        </p:nvGraphicFramePr>
        <p:xfrm>
          <a:off x="4249706" y="233172"/>
          <a:ext cx="7527765" cy="6542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783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C6118-1A51-F0D6-F8A8-DFB084E1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21D03-EBE3-114C-AC4A-498F6ECA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8383A-3D0F-1448-5C44-65FB1DB3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727A9B-BE33-6A5C-13A4-ACE493C81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04171"/>
              </p:ext>
            </p:extLst>
          </p:nvPr>
        </p:nvGraphicFramePr>
        <p:xfrm>
          <a:off x="391835" y="1524000"/>
          <a:ext cx="11333440" cy="5058442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859108">
                  <a:extLst>
                    <a:ext uri="{9D8B030D-6E8A-4147-A177-3AD203B41FA5}">
                      <a16:colId xmlns:a16="http://schemas.microsoft.com/office/drawing/2014/main" val="3961925029"/>
                    </a:ext>
                  </a:extLst>
                </a:gridCol>
                <a:gridCol w="1265201">
                  <a:extLst>
                    <a:ext uri="{9D8B030D-6E8A-4147-A177-3AD203B41FA5}">
                      <a16:colId xmlns:a16="http://schemas.microsoft.com/office/drawing/2014/main" val="1663632734"/>
                    </a:ext>
                  </a:extLst>
                </a:gridCol>
                <a:gridCol w="1043403">
                  <a:extLst>
                    <a:ext uri="{9D8B030D-6E8A-4147-A177-3AD203B41FA5}">
                      <a16:colId xmlns:a16="http://schemas.microsoft.com/office/drawing/2014/main" val="3530450693"/>
                    </a:ext>
                  </a:extLst>
                </a:gridCol>
                <a:gridCol w="1142871">
                  <a:extLst>
                    <a:ext uri="{9D8B030D-6E8A-4147-A177-3AD203B41FA5}">
                      <a16:colId xmlns:a16="http://schemas.microsoft.com/office/drawing/2014/main" val="878764839"/>
                    </a:ext>
                  </a:extLst>
                </a:gridCol>
                <a:gridCol w="1382333">
                  <a:extLst>
                    <a:ext uri="{9D8B030D-6E8A-4147-A177-3AD203B41FA5}">
                      <a16:colId xmlns:a16="http://schemas.microsoft.com/office/drawing/2014/main" val="644372508"/>
                    </a:ext>
                  </a:extLst>
                </a:gridCol>
                <a:gridCol w="1370609">
                  <a:extLst>
                    <a:ext uri="{9D8B030D-6E8A-4147-A177-3AD203B41FA5}">
                      <a16:colId xmlns:a16="http://schemas.microsoft.com/office/drawing/2014/main" val="2633936558"/>
                    </a:ext>
                  </a:extLst>
                </a:gridCol>
                <a:gridCol w="1209388">
                  <a:extLst>
                    <a:ext uri="{9D8B030D-6E8A-4147-A177-3AD203B41FA5}">
                      <a16:colId xmlns:a16="http://schemas.microsoft.com/office/drawing/2014/main" val="1155931541"/>
                    </a:ext>
                  </a:extLst>
                </a:gridCol>
                <a:gridCol w="999690">
                  <a:extLst>
                    <a:ext uri="{9D8B030D-6E8A-4147-A177-3AD203B41FA5}">
                      <a16:colId xmlns:a16="http://schemas.microsoft.com/office/drawing/2014/main" val="2880836598"/>
                    </a:ext>
                  </a:extLst>
                </a:gridCol>
                <a:gridCol w="1060837">
                  <a:extLst>
                    <a:ext uri="{9D8B030D-6E8A-4147-A177-3AD203B41FA5}">
                      <a16:colId xmlns:a16="http://schemas.microsoft.com/office/drawing/2014/main" val="426997198"/>
                    </a:ext>
                  </a:extLst>
                </a:gridCol>
              </a:tblGrid>
              <a:tr h="40007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none" kern="100" dirty="0">
                          <a:solidFill>
                            <a:schemeClr val="bg2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PetSmart</a:t>
                      </a:r>
                      <a:endParaRPr lang="en-US" sz="1200" u="none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Petco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Chewy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Petfinder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Vetstreet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Zoolker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Aleef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Pets Care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133618087"/>
                  </a:ext>
                </a:extLst>
              </a:tr>
              <a:tr h="46755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300" kern="100" dirty="0">
                          <a:effectLst/>
                        </a:rPr>
                        <a:t>Clinics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>
                          <a:effectLst/>
                        </a:rPr>
                        <a:t>✓</a:t>
                      </a:r>
                      <a:endParaRPr lang="en-US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4045792859"/>
                  </a:ext>
                </a:extLst>
              </a:tr>
              <a:tr h="49168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Adoption Services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>
                          <a:effectLst/>
                        </a:rPr>
                        <a:t>✓</a:t>
                      </a:r>
                      <a:endParaRPr lang="en-US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1000927946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AI Classification Model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48689187"/>
                  </a:ext>
                </a:extLst>
              </a:tr>
              <a:tr h="49168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Food Categories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>
                          <a:effectLst/>
                        </a:rPr>
                        <a:t>✓</a:t>
                      </a:r>
                      <a:endParaRPr lang="en-US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4291844434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Training and Behavior Services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1133621782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 Lovers Community Forum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65132820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E-commerce for Pet Supplies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978987561"/>
                  </a:ext>
                </a:extLst>
              </a:tr>
              <a:tr h="68140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 Travel Procedures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42035236"/>
                  </a:ext>
                </a:extLst>
              </a:tr>
              <a:tr h="32254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Common Features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2930113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B63ECA-206E-6ED3-8B35-9C9C92453D57}"/>
              </a:ext>
            </a:extLst>
          </p:cNvPr>
          <p:cNvSpPr txBox="1"/>
          <p:nvPr/>
        </p:nvSpPr>
        <p:spPr>
          <a:xfrm>
            <a:off x="2903219" y="599828"/>
            <a:ext cx="687895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Gap Analysis &amp; </a:t>
            </a:r>
            <a:r>
              <a:rPr lang="en-US" sz="3200" b="1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literature view</a:t>
            </a:r>
            <a:endParaRPr lang="en-US" sz="32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AI (artificial intelligence)? | Live Science">
            <a:extLst>
              <a:ext uri="{FF2B5EF4-FFF2-40B4-BE49-F238E27FC236}">
                <a16:creationId xmlns:a16="http://schemas.microsoft.com/office/drawing/2014/main" id="{7D328AD7-9E7B-6A3C-38A0-BB04401A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2" r="26709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6B3A4-B72C-E6DD-8FD5-62B4F99B0F86}"/>
              </a:ext>
            </a:extLst>
          </p:cNvPr>
          <p:cNvSpPr txBox="1"/>
          <p:nvPr/>
        </p:nvSpPr>
        <p:spPr>
          <a:xfrm>
            <a:off x="5799412" y="3047672"/>
            <a:ext cx="5687737" cy="247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Cooper Black" panose="0208090404030B020404" pitchFamily="18" charset="0"/>
              </a:rPr>
              <a:t>AI </a:t>
            </a:r>
            <a:br>
              <a:rPr lang="en-US" sz="4800" b="1" dirty="0">
                <a:solidFill>
                  <a:schemeClr val="bg1"/>
                </a:solidFill>
                <a:latin typeface="Cooper Black" panose="0208090404030B020404" pitchFamily="18" charset="0"/>
              </a:rPr>
            </a:br>
            <a:r>
              <a:rPr lang="en-US" sz="4800" b="1" dirty="0">
                <a:solidFill>
                  <a:schemeClr val="bg1"/>
                </a:solidFill>
                <a:latin typeface="Cooper Black" panose="0208090404030B020404" pitchFamily="18" charset="0"/>
              </a:rPr>
              <a:t>Models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322AF-9CC9-3DE1-098D-E16A07F4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213" y="342232"/>
            <a:ext cx="648542" cy="648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56299-916F-2FB8-E812-1DC74D90F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210" y="653036"/>
            <a:ext cx="421590" cy="421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0F45B0-8DA5-E22D-8419-800E332C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029" y="995459"/>
            <a:ext cx="383181" cy="3831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487F63-05CC-401E-DFDF-6C959DB8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447" y="1942721"/>
            <a:ext cx="1526417" cy="15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09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26F6C-8066-13F5-5B47-B64107FA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1B1EB-C012-4A3E-F0D6-5782D9E0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74B0B-EA0C-A547-B1B5-EBDDCE8C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16F9BD-0D68-7D67-73B7-B4CE7158B97D}"/>
              </a:ext>
            </a:extLst>
          </p:cNvPr>
          <p:cNvSpPr txBox="1"/>
          <p:nvPr/>
        </p:nvSpPr>
        <p:spPr>
          <a:xfrm>
            <a:off x="1520011" y="679891"/>
            <a:ext cx="7367523" cy="6561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Cooper Black" panose="0208090404030B0204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Prices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81829-D4AD-57C1-F6D2-A2DE85667D79}"/>
              </a:ext>
            </a:extLst>
          </p:cNvPr>
          <p:cNvSpPr txBox="1"/>
          <p:nvPr/>
        </p:nvSpPr>
        <p:spPr>
          <a:xfrm>
            <a:off x="760857" y="1748024"/>
            <a:ext cx="6819935" cy="4633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Goal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Develop an AI model to predict pet prices accurately.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Data Processing: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Source: "pet_price_dataset.csv"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 Cleaned: Removed missing values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 Preprocessed: Label Encoding &amp; Standard Scaling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 Split: Training &amp; Testing sets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Algorithms Tested: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Linear Regression, Random Forest, SVR, XGBoost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Best Model: XGBoost Regressor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Higher accuracy, handles complex data, minimizes errors, supports Gradient Boosting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Evaluation Metrics: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MAE, MSE, R² Score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8705D-DC4B-8328-9631-177E2364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577" y="275557"/>
            <a:ext cx="6819934" cy="681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6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AFBE73-B868-39C2-3F29-1D664E1F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72028-D8A9-8C25-8D6F-0124E416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54A98-D308-02AF-97FB-596D253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A5061-2122-D22B-270A-3BBBE2363FF3}"/>
              </a:ext>
            </a:extLst>
          </p:cNvPr>
          <p:cNvSpPr txBox="1"/>
          <p:nvPr/>
        </p:nvSpPr>
        <p:spPr>
          <a:xfrm>
            <a:off x="569618" y="2453641"/>
            <a:ext cx="2794008" cy="2682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Prices</a:t>
            </a:r>
          </a:p>
        </p:txBody>
      </p:sp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C4EA2C1-7E82-34AE-9590-C696F9D9D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74" y="1544003"/>
            <a:ext cx="7961956" cy="4460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9B1EE-C770-AB2F-700B-A982E844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18" y="5167217"/>
            <a:ext cx="1234289" cy="123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0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4A634C-0419-9A55-FBD4-26AF0318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9750F-EFAD-A575-33C0-3A687CCD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31373-A0C0-7F90-04C6-9DB21CD7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3860D-DF51-07BF-0FF3-203A8AACF314}"/>
              </a:ext>
            </a:extLst>
          </p:cNvPr>
          <p:cNvSpPr txBox="1"/>
          <p:nvPr/>
        </p:nvSpPr>
        <p:spPr>
          <a:xfrm>
            <a:off x="359899" y="1929135"/>
            <a:ext cx="4192674" cy="3387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Model for Predicting Pet Adoption Possibility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32D3D-C057-EC64-9094-742D50C31D55}"/>
              </a:ext>
            </a:extLst>
          </p:cNvPr>
          <p:cNvSpPr txBox="1"/>
          <p:nvPr/>
        </p:nvSpPr>
        <p:spPr>
          <a:xfrm>
            <a:off x="4680962" y="386078"/>
            <a:ext cx="7511038" cy="6290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437A4F-33ED-8F75-3935-EDBBDEE38518}"/>
              </a:ext>
            </a:extLst>
          </p:cNvPr>
          <p:cNvCxnSpPr>
            <a:cxnSpLocks/>
          </p:cNvCxnSpPr>
          <p:nvPr/>
        </p:nvCxnSpPr>
        <p:spPr>
          <a:xfrm>
            <a:off x="4424182" y="2586565"/>
            <a:ext cx="0" cy="2336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9C0F243-30F0-165B-7153-847D39DEB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962" y="575897"/>
            <a:ext cx="7374362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Importance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Helps shelters optimize resources and improve adoption rates. </a:t>
            </a:r>
            <a:br>
              <a:rPr lang="ar-SA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Goal: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Develop an AI model to predict pet adoption based on various features. </a:t>
            </a:r>
            <a:endParaRPr lang="ar-SA" altLang="en-US" sz="1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Data Processing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"pet_adoption_data.xlsx"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Cleaning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Handled missing values for better data quality.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Applied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Label Encoding &amp; Standard Scaling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for improved performance.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Splitting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Divided data into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Training &amp; Testing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sets for evaluation.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Algorithms Tested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Decision Tree Classifier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Random Forest Classifier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Support Vector Classifier (SVC)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Best Model: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Decision Tree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Higher 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compared to other models.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Handles categorical &amp; numerical 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efficiently.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Reduces overfitting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by using multiple decision trees.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Provides feature importance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insights.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Evaluation Metrics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Accuracy 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Classification Report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(Precision, Recall, F1-score)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Confusion Matrix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133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A8306-0225-897C-1287-D11CD811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9108EC-E5A0-A345-8C83-1A14BAC7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8D2CE-7A2D-5C48-4148-EC6A21EE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4C161-04DE-D465-9548-B793BC3A04C6}"/>
              </a:ext>
            </a:extLst>
          </p:cNvPr>
          <p:cNvSpPr txBox="1"/>
          <p:nvPr/>
        </p:nvSpPr>
        <p:spPr>
          <a:xfrm>
            <a:off x="1520011" y="540774"/>
            <a:ext cx="9742984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Adoption Possibility </a:t>
            </a:r>
          </a:p>
        </p:txBody>
      </p:sp>
      <p:pic>
        <p:nvPicPr>
          <p:cNvPr id="8" name="Picture 7" descr="A graph showing the number of models&#10;&#10;AI-generated content may be incorrect.">
            <a:extLst>
              <a:ext uri="{FF2B5EF4-FFF2-40B4-BE49-F238E27FC236}">
                <a16:creationId xmlns:a16="http://schemas.microsoft.com/office/drawing/2014/main" id="{DCE47BE8-2DF5-3F44-DDB0-EC5C3BFB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11" y="1886302"/>
            <a:ext cx="8602432" cy="4258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4747D6-56CE-445D-52D8-908372D4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40779">
            <a:off x="10975779" y="1298574"/>
            <a:ext cx="734901" cy="8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6C367-DB89-9C33-A407-5C6E2484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770D0-2F45-8AF3-EB64-246542CFD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202EC4-579B-BE8C-F602-99AFD20D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A27F9-657C-907F-B51F-8C0CC587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6547D-2BA7-AD5B-C7C0-B76A08619508}"/>
              </a:ext>
            </a:extLst>
          </p:cNvPr>
          <p:cNvSpPr txBox="1"/>
          <p:nvPr/>
        </p:nvSpPr>
        <p:spPr>
          <a:xfrm>
            <a:off x="359899" y="1929135"/>
            <a:ext cx="4192674" cy="3387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bg1"/>
                </a:solidFill>
              </a:rPr>
              <a:t>Cat and Dog Image Classification using MobileNetV2 and TensorFlow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8751-1CCE-B5FE-DD62-D4F1188F67D3}"/>
              </a:ext>
            </a:extLst>
          </p:cNvPr>
          <p:cNvSpPr txBox="1"/>
          <p:nvPr/>
        </p:nvSpPr>
        <p:spPr>
          <a:xfrm>
            <a:off x="4680962" y="386078"/>
            <a:ext cx="7511038" cy="6290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D0B3C6-CBB4-91D6-D9A1-8DA633B2B11C}"/>
              </a:ext>
            </a:extLst>
          </p:cNvPr>
          <p:cNvCxnSpPr>
            <a:cxnSpLocks/>
          </p:cNvCxnSpPr>
          <p:nvPr/>
        </p:nvCxnSpPr>
        <p:spPr>
          <a:xfrm>
            <a:off x="4424182" y="2586565"/>
            <a:ext cx="0" cy="2336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A03FFA-B530-47BF-FE99-B2D481F12A32}"/>
              </a:ext>
            </a:extLst>
          </p:cNvPr>
          <p:cNvSpPr txBox="1"/>
          <p:nvPr/>
        </p:nvSpPr>
        <p:spPr>
          <a:xfrm>
            <a:off x="4935752" y="-126350"/>
            <a:ext cx="6189784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Dataset Preparation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Images of cats and dogs were collected, organized into separate folders, and cleaned by removing low-quality or duplicate images.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Image Preprocessing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Images were resized to 224x224, normalized to [0, 1], and loaded in batches using an Image Data Generator.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Architecture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 pre-trained MobileNetV2 (from ImageNet) was used as the base. Original layers were replaced with a GlobalAveragePooling2D layer and a Dense layer with sigmoid activation for binary classification. The base layers were frozen.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Training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model was compiled using the Adam optimizer and Binary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Crossentropy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loss. It was trained for 5 epochs, using accuracy as the performance metric.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Saving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trained model was saved 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</a:rPr>
              <a:t>dog_cat_classifier.h5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 for future use without retraining.</a:t>
            </a:r>
            <a:b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Testing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 new image was resized, normalized, and passed through the model. Output &gt; 0.5 indicated a dog, otherwise a cat.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Algorithm Comparison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Traditional ML models (e.g., Decision Trees, Random Forest, Logistic Regression) are not suitable for image classification due to high-dimensional data and poor performance on raw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8596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B47CB3-7214-BA82-2807-3E7619A8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BB045-0A51-2C78-D8EA-3B3D1702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69735-3F1C-847E-F1B3-B061779A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FF066A-BF1C-5A63-4B33-DFF8B5CF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78" y="1496465"/>
            <a:ext cx="7854243" cy="4835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0E1A40-94B7-14EE-61B0-68DCF945CA5B}"/>
              </a:ext>
            </a:extLst>
          </p:cNvPr>
          <p:cNvSpPr txBox="1"/>
          <p:nvPr/>
        </p:nvSpPr>
        <p:spPr>
          <a:xfrm>
            <a:off x="3139440" y="837135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</a:t>
            </a:r>
            <a:r>
              <a:rPr lang="en-US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Danger</a:t>
            </a:r>
            <a:r>
              <a:rPr lang="en-US" sz="1800" b="1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972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1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E2D8A2-8EA9-ADAD-7C63-2A73914ED7A9}"/>
              </a:ext>
            </a:extLst>
          </p:cNvPr>
          <p:cNvSpPr>
            <a:spLocks noGrp="1"/>
          </p:cNvSpPr>
          <p:nvPr/>
        </p:nvSpPr>
        <p:spPr>
          <a:xfrm>
            <a:off x="1371600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2C82F-F4D2-EF49-D202-0DA863089503}"/>
              </a:ext>
            </a:extLst>
          </p:cNvPr>
          <p:cNvSpPr>
            <a:spLocks noGrp="1"/>
          </p:cNvSpPr>
          <p:nvPr/>
        </p:nvSpPr>
        <p:spPr>
          <a:xfrm>
            <a:off x="752475" y="2137222"/>
            <a:ext cx="5790675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Mohamed Ashraf Erfan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(21-01148)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Mahmoud Alsoudy Ahmed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(21-00911)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Bahaa Mahmoud Helmy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(21-00550)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Ahmed Mohamed Abd Elnasser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(21-00376)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Ziad Ismail Ibrahim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(21-02291)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Ahmed Zain Alabidin Abdelaziz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(21-00326)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Ahmed Alaa Othman Hashem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(2100340)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5436BC-264D-49A3-1582-D68DBEAAC516}"/>
              </a:ext>
            </a:extLst>
          </p:cNvPr>
          <p:cNvSpPr txBox="1"/>
          <p:nvPr/>
        </p:nvSpPr>
        <p:spPr>
          <a:xfrm>
            <a:off x="447150" y="11471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 Members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E15D9CF7-88E1-1749-73E8-421C8353E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2341320-894A-8BEE-09B2-E8AB43A72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6" name="Picture 8" descr="How to build the strengths of your team members">
            <a:extLst>
              <a:ext uri="{FF2B5EF4-FFF2-40B4-BE49-F238E27FC236}">
                <a16:creationId xmlns:a16="http://schemas.microsoft.com/office/drawing/2014/main" id="{6DDDD8A4-A25A-53F0-67AE-3F4EBB26C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76200"/>
            <a:ext cx="6249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8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B47CB3-7214-BA82-2807-3E7619A8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BB045-0A51-2C78-D8EA-3B3D1702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69735-3F1C-847E-F1B3-B061779A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66B02C-6B52-2BA0-1AD4-206FE6C4D5EF}"/>
              </a:ext>
            </a:extLst>
          </p:cNvPr>
          <p:cNvSpPr txBox="1"/>
          <p:nvPr/>
        </p:nvSpPr>
        <p:spPr>
          <a:xfrm>
            <a:off x="3048000" y="1736638"/>
            <a:ext cx="6096000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bg1"/>
                </a:solidFill>
                <a:latin typeface="Cooper Black" panose="0208090404030B0204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System </a:t>
            </a:r>
            <a:r>
              <a:rPr lang="en-GB" sz="5400" b="1" dirty="0">
                <a:solidFill>
                  <a:schemeClr val="bg1"/>
                </a:solidFill>
                <a:latin typeface="Cooper Black" panose="0208090404030B0204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GB" sz="5400" b="1" kern="1200" dirty="0">
                <a:solidFill>
                  <a:schemeClr val="bg1"/>
                </a:solidFill>
                <a:latin typeface="Cooper Black" panose="0208090404030B0204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nalysis </a:t>
            </a:r>
            <a:endParaRPr lang="en-US" sz="5400" b="1" kern="1200" dirty="0">
              <a:solidFill>
                <a:schemeClr val="bg1"/>
              </a:solidFill>
              <a:latin typeface="Cooper Black" panose="0208090404030B0204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ABDA1-A935-52BD-D171-1CA587D9A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22" y="2576868"/>
            <a:ext cx="2788920" cy="2788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E998A1-5674-CE3C-7D57-4A27FD9F9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32" y="3971328"/>
            <a:ext cx="3696453" cy="2462334"/>
          </a:xfrm>
          <a:prstGeom prst="rect">
            <a:avLst/>
          </a:prstGeom>
          <a:ln>
            <a:noFill/>
          </a:ln>
          <a:effectLst>
            <a:outerShdw blurRad="63500" sx="104000" sy="104000" algn="ctr" rotWithShape="0">
              <a:schemeClr val="bg1">
                <a:lumMod val="9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259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FFDEE-5E80-AEE4-FACD-6F693A98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10228-D575-85CA-2EEE-01BB9E79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8270-7C42-CB7A-C5C9-802A2A2B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750405-5B82-0EC2-3B28-0E857A44D100}"/>
              </a:ext>
            </a:extLst>
          </p:cNvPr>
          <p:cNvSpPr txBox="1"/>
          <p:nvPr/>
        </p:nvSpPr>
        <p:spPr>
          <a:xfrm>
            <a:off x="2865120" y="29673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1- Use Case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CCB9E1-9401-83D1-56B7-8B0C24204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35" y="5263515"/>
            <a:ext cx="2000250" cy="20002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5D4DCA-AAB7-E287-039D-E13A97C80E21}"/>
              </a:ext>
            </a:extLst>
          </p:cNvPr>
          <p:cNvCxnSpPr/>
          <p:nvPr/>
        </p:nvCxnSpPr>
        <p:spPr>
          <a:xfrm>
            <a:off x="4823460" y="40538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7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iagram of a product&#10;&#10;AI-generated content may be incorrect.">
            <a:extLst>
              <a:ext uri="{FF2B5EF4-FFF2-40B4-BE49-F238E27FC236}">
                <a16:creationId xmlns:a16="http://schemas.microsoft.com/office/drawing/2014/main" id="{91A24A32-D96C-E100-F555-567A20B6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7" y="1505225"/>
            <a:ext cx="3275541" cy="1490371"/>
          </a:xfrm>
          <a:prstGeom prst="rect">
            <a:avLst/>
          </a:prstGeom>
          <a:effectLst/>
        </p:spPr>
      </p:pic>
      <p:pic>
        <p:nvPicPr>
          <p:cNvPr id="25" name="Picture 24" descr="A diagram of a dog&#10;&#10;AI-generated content may be incorrect.">
            <a:extLst>
              <a:ext uri="{FF2B5EF4-FFF2-40B4-BE49-F238E27FC236}">
                <a16:creationId xmlns:a16="http://schemas.microsoft.com/office/drawing/2014/main" id="{10D86823-5C99-B19E-6E1E-3F5B43575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7" y="4571817"/>
            <a:ext cx="3252903" cy="1561393"/>
          </a:xfrm>
          <a:prstGeom prst="rect">
            <a:avLst/>
          </a:prstGeom>
        </p:spPr>
      </p:pic>
      <p:pic>
        <p:nvPicPr>
          <p:cNvPr id="26" name="Picture 25" descr="A diagram of a service&#10;&#10;AI-generated content may be incorrect.">
            <a:extLst>
              <a:ext uri="{FF2B5EF4-FFF2-40B4-BE49-F238E27FC236}">
                <a16:creationId xmlns:a16="http://schemas.microsoft.com/office/drawing/2014/main" id="{6180716F-F6A0-0947-D2E5-060AF6A9B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24" y="4290124"/>
            <a:ext cx="3397396" cy="1843086"/>
          </a:xfrm>
          <a:prstGeom prst="rect">
            <a:avLst/>
          </a:prstGeom>
        </p:spPr>
      </p:pic>
      <p:pic>
        <p:nvPicPr>
          <p:cNvPr id="27" name="Picture 26" descr="A diagram of a check status&#10;&#10;AI-generated content may be incorrect.">
            <a:extLst>
              <a:ext uri="{FF2B5EF4-FFF2-40B4-BE49-F238E27FC236}">
                <a16:creationId xmlns:a16="http://schemas.microsoft.com/office/drawing/2014/main" id="{785D6964-4C99-53C5-3920-067C28C56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93" y="3105497"/>
            <a:ext cx="3434949" cy="12709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4C3C161-E07E-4585-C9AB-EDD7675770A6}"/>
              </a:ext>
            </a:extLst>
          </p:cNvPr>
          <p:cNvSpPr txBox="1"/>
          <p:nvPr/>
        </p:nvSpPr>
        <p:spPr>
          <a:xfrm>
            <a:off x="1815664" y="954877"/>
            <a:ext cx="141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E-commerce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DABC03-95F5-9AD5-9962-548CBEC70F1B}"/>
              </a:ext>
            </a:extLst>
          </p:cNvPr>
          <p:cNvSpPr txBox="1"/>
          <p:nvPr/>
        </p:nvSpPr>
        <p:spPr>
          <a:xfrm>
            <a:off x="1367608" y="4024541"/>
            <a:ext cx="176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Adoption Services 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DD097B-B0BE-3C5E-CCCB-485E365E746C}"/>
              </a:ext>
            </a:extLst>
          </p:cNvPr>
          <p:cNvSpPr txBox="1"/>
          <p:nvPr/>
        </p:nvSpPr>
        <p:spPr>
          <a:xfrm>
            <a:off x="9393504" y="3801228"/>
            <a:ext cx="141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Clinics Profile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03D53B-0B56-103B-C58F-4F9172329C18}"/>
              </a:ext>
            </a:extLst>
          </p:cNvPr>
          <p:cNvSpPr txBox="1"/>
          <p:nvPr/>
        </p:nvSpPr>
        <p:spPr>
          <a:xfrm>
            <a:off x="5271709" y="2511578"/>
            <a:ext cx="141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AI Helper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0FBBCF-D424-D3EE-EBBB-161D834C5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65EE597-ED4B-C772-8387-D342FB7EB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707F77A-F482-F283-3BB9-CBA284193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040B2-7A31-62F4-A48D-2A3079698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pic>
        <p:nvPicPr>
          <p:cNvPr id="7" name="Picture 6" descr="A diagram of a social media network&#10;&#10;AI-generated content may be incorrect.">
            <a:extLst>
              <a:ext uri="{FF2B5EF4-FFF2-40B4-BE49-F238E27FC236}">
                <a16:creationId xmlns:a16="http://schemas.microsoft.com/office/drawing/2014/main" id="{BA5A707D-131C-4B9E-57E5-E3EC2B9257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20" y="1337897"/>
            <a:ext cx="4110549" cy="1767600"/>
          </a:xfrm>
          <a:prstGeom prst="rect">
            <a:avLst/>
          </a:prstGeom>
          <a:effectLst>
            <a:outerShdw blurRad="63500" sx="101000" sy="101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006483-96DA-980F-560B-B0E47A2B42FF}"/>
              </a:ext>
            </a:extLst>
          </p:cNvPr>
          <p:cNvSpPr txBox="1"/>
          <p:nvPr/>
        </p:nvSpPr>
        <p:spPr>
          <a:xfrm>
            <a:off x="9089145" y="724044"/>
            <a:ext cx="1416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Community</a:t>
            </a:r>
            <a:endParaRPr lang="en-US" sz="20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85A952A4-35E6-888A-8023-8671BA059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6" y="1737903"/>
            <a:ext cx="3122143" cy="15597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024BE1F2-DAEA-34C0-00B7-CA9709C40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245" y="1771719"/>
            <a:ext cx="3252903" cy="1559773"/>
          </a:xfrm>
          <a:prstGeom prst="rect">
            <a:avLst/>
          </a:prstGeom>
        </p:spPr>
      </p:pic>
      <p:pic>
        <p:nvPicPr>
          <p:cNvPr id="9" name="Picture 8" descr="A diagram of a service&#10;&#10;AI-generated content may be incorrect.">
            <a:extLst>
              <a:ext uri="{FF2B5EF4-FFF2-40B4-BE49-F238E27FC236}">
                <a16:creationId xmlns:a16="http://schemas.microsoft.com/office/drawing/2014/main" id="{1EAF4FA2-109E-CCDD-1BD8-4CFDAC263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6" y="4143262"/>
            <a:ext cx="3104943" cy="1839678"/>
          </a:xfrm>
          <a:prstGeom prst="rect">
            <a:avLst/>
          </a:prstGeom>
        </p:spPr>
      </p:pic>
      <p:pic>
        <p:nvPicPr>
          <p:cNvPr id="10" name="Picture 9" descr="A diagram of a login&#10;&#10;AI-generated content may be incorrect.">
            <a:extLst>
              <a:ext uri="{FF2B5EF4-FFF2-40B4-BE49-F238E27FC236}">
                <a16:creationId xmlns:a16="http://schemas.microsoft.com/office/drawing/2014/main" id="{08A299BE-5918-1751-44BD-60F6F05A6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81" y="3011816"/>
            <a:ext cx="3431152" cy="2067268"/>
          </a:xfrm>
          <a:prstGeom prst="rect">
            <a:avLst/>
          </a:prstGeom>
        </p:spPr>
      </p:pic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E8178BEC-79D5-23AB-6047-C09464341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245" y="4299197"/>
            <a:ext cx="3511442" cy="1839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3B920E-7660-6F84-D2B7-A9D39A7D629E}"/>
              </a:ext>
            </a:extLst>
          </p:cNvPr>
          <p:cNvSpPr txBox="1"/>
          <p:nvPr/>
        </p:nvSpPr>
        <p:spPr>
          <a:xfrm>
            <a:off x="1263002" y="1264612"/>
            <a:ext cx="2053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Pet Clinics Directory 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270F6-0DE4-22F5-77AD-B1FC9CD72C93}"/>
              </a:ext>
            </a:extLst>
          </p:cNvPr>
          <p:cNvSpPr txBox="1"/>
          <p:nvPr/>
        </p:nvSpPr>
        <p:spPr>
          <a:xfrm>
            <a:off x="9381779" y="3804708"/>
            <a:ext cx="141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Product Page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8B45E-535F-02CD-393C-E16CD79E4BEC}"/>
              </a:ext>
            </a:extLst>
          </p:cNvPr>
          <p:cNvSpPr txBox="1"/>
          <p:nvPr/>
        </p:nvSpPr>
        <p:spPr>
          <a:xfrm>
            <a:off x="9096244" y="1264612"/>
            <a:ext cx="1832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Training Directory 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D1ED7-2B21-2880-8126-D138F09C22B2}"/>
              </a:ext>
            </a:extLst>
          </p:cNvPr>
          <p:cNvSpPr txBox="1"/>
          <p:nvPr/>
        </p:nvSpPr>
        <p:spPr>
          <a:xfrm>
            <a:off x="4984848" y="2410102"/>
            <a:ext cx="2066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Login &amp; Registration 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67BF1-551D-3115-FEAD-373F8ED4D41F}"/>
              </a:ext>
            </a:extLst>
          </p:cNvPr>
          <p:cNvSpPr txBox="1"/>
          <p:nvPr/>
        </p:nvSpPr>
        <p:spPr>
          <a:xfrm>
            <a:off x="1394123" y="3706896"/>
            <a:ext cx="1570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Training Profile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46C48F-3B08-322F-B35B-6C2FB2CE6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47A1BB-7A62-E814-9516-EADF06B52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5FD546-3E40-FED1-96C2-927310CBE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71236C-2A9E-5C35-6566-B3333D2D6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7877" y="6294810"/>
            <a:ext cx="493597" cy="49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2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B2B9C0-9C25-76CE-A849-CDD55220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EC742C-A80F-037F-8698-81B24CBB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5C61B3-F11B-EC72-CCB9-80742F32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F729F6-A88D-47DD-8F81-640F331B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3" y="4597762"/>
            <a:ext cx="1758820" cy="2260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799AB-2B98-EB0B-EFEF-3A3575C5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877" y="6294810"/>
            <a:ext cx="493597" cy="493597"/>
          </a:xfrm>
          <a:prstGeom prst="rect">
            <a:avLst/>
          </a:prstGeom>
        </p:spPr>
      </p:pic>
      <p:pic>
        <p:nvPicPr>
          <p:cNvPr id="24" name="Picture 23" descr="A diagram of a service&#10;&#10;AI-generated content may be incorrect.">
            <a:extLst>
              <a:ext uri="{FF2B5EF4-FFF2-40B4-BE49-F238E27FC236}">
                <a16:creationId xmlns:a16="http://schemas.microsoft.com/office/drawing/2014/main" id="{47408E51-2994-B525-66C3-CDDF9F061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63" y="2124898"/>
            <a:ext cx="7998064" cy="32792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029CBD-34FA-ADCA-3C45-1CC1E22721C5}"/>
              </a:ext>
            </a:extLst>
          </p:cNvPr>
          <p:cNvSpPr txBox="1"/>
          <p:nvPr/>
        </p:nvSpPr>
        <p:spPr>
          <a:xfrm>
            <a:off x="5822018" y="1147546"/>
            <a:ext cx="137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Profile</a:t>
            </a:r>
            <a:endParaRPr lang="en-US" sz="20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95282-45B0-C3B6-49FC-DEB4EC4C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30EC1-2537-4765-C346-D6764588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653D0-DE81-3C67-9F90-C7AD1D6D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82DA69-16BA-80EB-4CCD-C5ACD12C5A35}"/>
              </a:ext>
            </a:extLst>
          </p:cNvPr>
          <p:cNvSpPr txBox="1"/>
          <p:nvPr/>
        </p:nvSpPr>
        <p:spPr>
          <a:xfrm>
            <a:off x="3048828" y="3257383"/>
            <a:ext cx="6097656" cy="705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2- Activity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EE460-E946-09DA-741C-F7356E52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315" y="527367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E01A3-5DF1-C087-1828-CCB22D72E505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0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C5505B-AAA1-077F-497F-71896D3B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A77D9E-57D4-093F-7F69-24BA7F0A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E38003-B0DA-5FB1-2A56-12B4E709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977C6B-19F7-6A81-19AD-9D9EE3EE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3" y="4597762"/>
            <a:ext cx="1758820" cy="2260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DFA773-62C1-B27D-D617-6B876001B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1186" y="5897880"/>
            <a:ext cx="763932" cy="778911"/>
          </a:xfrm>
          <a:prstGeom prst="rect">
            <a:avLst/>
          </a:prstGeom>
        </p:spPr>
      </p:pic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9E8E125F-182C-DDB0-D1B0-F7365DC4A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721" y="0"/>
            <a:ext cx="733208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D3042-EFD4-DBF5-B460-ACF78CB45D59}"/>
              </a:ext>
            </a:extLst>
          </p:cNvPr>
          <p:cNvSpPr txBox="1"/>
          <p:nvPr/>
        </p:nvSpPr>
        <p:spPr>
          <a:xfrm>
            <a:off x="5308351" y="-9525"/>
            <a:ext cx="17588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/>
              <a:t>AI Helper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8485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2B93D313-F094-3D35-32FE-30A17A4B4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17" y="0"/>
            <a:ext cx="29873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2ABCC-93FD-0237-1E27-E548F5821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D6C140-9F2C-FB16-B26B-0256A0472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631CE-2707-D550-4BB0-4516E3734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992F4A-A75B-EAB8-A601-4DA6CC957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06D9E-4F7B-DFAE-B226-5AEC04141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9970" y="6026530"/>
            <a:ext cx="724790" cy="724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EACBB5-D5BF-2328-1CF7-2CB572BD7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68" y="0"/>
            <a:ext cx="746911" cy="6858000"/>
          </a:xfrm>
          <a:prstGeom prst="rect">
            <a:avLst/>
          </a:prstGeom>
        </p:spPr>
      </p:pic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A4443794-01D3-C38A-0F56-A99DED8C0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887" y="-3073"/>
            <a:ext cx="1408043" cy="6858000"/>
          </a:xfrm>
          <a:prstGeom prst="rect">
            <a:avLst/>
          </a:prstGeom>
        </p:spPr>
      </p:pic>
      <p:pic>
        <p:nvPicPr>
          <p:cNvPr id="12" name="Picture 11" descr="A diagram of a food categories&#10;&#10;AI-generated content may be incorrect.">
            <a:extLst>
              <a:ext uri="{FF2B5EF4-FFF2-40B4-BE49-F238E27FC236}">
                <a16:creationId xmlns:a16="http://schemas.microsoft.com/office/drawing/2014/main" id="{66105E31-FDC2-A24A-4956-531A48C83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072" y="427290"/>
            <a:ext cx="12477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3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D2A6FBA-5DA5-2063-4624-FF0EC2AC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8E9627-71E8-F705-C810-04EF0D1B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8D64CE-8D17-8521-67C4-6B2B777F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695423-AF6F-E2B4-C072-46826E77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4169664"/>
            <a:ext cx="2039767" cy="2582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AEB9AD-6057-1AB7-37AA-9E609736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170" y="6027054"/>
            <a:ext cx="724790" cy="724790"/>
          </a:xfrm>
          <a:prstGeom prst="rect">
            <a:avLst/>
          </a:prstGeom>
        </p:spPr>
      </p:pic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D8865A01-9A71-40BA-6905-E637B2273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18" y="0"/>
            <a:ext cx="5024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3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user profile&#10;&#10;AI-generated content may be incorrect.">
            <a:extLst>
              <a:ext uri="{FF2B5EF4-FFF2-40B4-BE49-F238E27FC236}">
                <a16:creationId xmlns:a16="http://schemas.microsoft.com/office/drawing/2014/main" id="{BAF7F227-237E-A077-F5AB-B4DF28AE0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19" y="0"/>
            <a:ext cx="670326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AF555-E127-8F4C-9ED2-A61E0009B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62545D-A527-B249-80EF-1BD1F1D3A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5593D5-1D61-50CE-FF5F-BFB17157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7A5D51-7130-AD56-D6FB-AE045EDE7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DE8E2-2B81-DA26-28F8-D8D70AE27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412" y="6011290"/>
            <a:ext cx="724790" cy="724790"/>
          </a:xfrm>
          <a:prstGeom prst="rect">
            <a:avLst/>
          </a:prstGeom>
        </p:spPr>
      </p:pic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3EB2A590-5421-C1E2-177D-0ABD96E89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27" y="0"/>
            <a:ext cx="4260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7DDE0E-385F-D8B0-B706-BBDF52CB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2" y="29587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C05B2-5C52-5DC8-67BB-BEDFB4AB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89" y="60668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2BB25-FB7D-4562-DCFC-81DEA33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08" y="949104"/>
            <a:ext cx="383181" cy="3831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67C9903-166E-1C89-B11E-08DEDBFB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586" y="-758031"/>
            <a:ext cx="10245277" cy="340489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Global Pet Care Market Growth (2015-2024)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B7FB5232-AFF5-0536-8378-8A4F6B30F0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7996" y="1595414"/>
            <a:ext cx="9915604" cy="505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Steady Market Growth: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pet care industry has expanded consistently from 2015 to 2024.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Key Growth Factors: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Increasing pet ownership worldwide.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Greater awareness of pet health and wellness.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humanization of pets, leading to higher spending.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Post-2019 Surge: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 sharp increase in market size, likely due to the COVID-19 pandemic.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More people adopted pets and spent more on their care.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Market Expansion: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Demand for pet-related products and services has risen, including food, grooming, veterinary care, and accessories.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By 2024, the market has surpassed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$250 billion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showcasing its resilience.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Future Outlook: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As disposable income increases, pet owners continue to prioritize high-quality care.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industry is expected to keep growing in the coming years.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0B27F8-EB6A-2666-0867-34FFCDB0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027" y="2499019"/>
            <a:ext cx="1839057" cy="18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73E8A73-85A0-16EB-23B9-1BD1015A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D4A6E7-C360-9AAA-47D5-91742115D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E29E3A-4D09-5F45-8894-28FFB347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52763-C894-4FF2-B641-DC760BFC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292" y="4236720"/>
            <a:ext cx="2039767" cy="26212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0A15B0-C0C4-C70D-29F7-264778360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EFA28B07-34C9-A3D2-731D-033AFB885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53" y="0"/>
            <a:ext cx="1357426" cy="6858000"/>
          </a:xfrm>
          <a:prstGeom prst="rect">
            <a:avLst/>
          </a:prstGeom>
        </p:spPr>
      </p:pic>
      <p:pic>
        <p:nvPicPr>
          <p:cNvPr id="5" name="Picture 4" descr="A diagram of a diamond&#10;&#10;AI-generated content may be incorrect.">
            <a:extLst>
              <a:ext uri="{FF2B5EF4-FFF2-40B4-BE49-F238E27FC236}">
                <a16:creationId xmlns:a16="http://schemas.microsoft.com/office/drawing/2014/main" id="{C5BF5E21-A4C5-7F3C-6531-47CF11746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82" y="0"/>
            <a:ext cx="1966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1DAE-6576-8615-2CA7-1A60B109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E9A33-C964-5174-9A86-8FA8A9E0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7E436-6E83-A44E-70C8-BF95E95F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EBE5F-C773-B64D-D166-AB24B5C41069}"/>
              </a:ext>
            </a:extLst>
          </p:cNvPr>
          <p:cNvSpPr txBox="1"/>
          <p:nvPr/>
        </p:nvSpPr>
        <p:spPr>
          <a:xfrm>
            <a:off x="3048000" y="3263244"/>
            <a:ext cx="6096000" cy="649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3- State Machine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BEB226-D4F6-F8A1-6B37-6E62E426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315" y="526351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561ACD-B45D-24FD-153F-8FA4CFF9BCBA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47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CD6DB2-C6E3-1C8B-9C34-F4112159D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193A51-DE59-D74F-E8D1-F5A3F02C3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1" y="4192959"/>
            <a:ext cx="10009929" cy="11655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8FACCA-06F9-09D0-D634-A734A2C05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6" y="1380808"/>
            <a:ext cx="6486525" cy="1438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00C611-3997-DB8F-C0A4-753C68F1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ACAC0F-A931-0DB8-48F1-86CF7080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96F91A-BA1B-D626-3F1C-B24847B98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F7AD3E-4A64-7991-FDFB-BD5C1C52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591" y="5807742"/>
            <a:ext cx="1255237" cy="12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79875-E1BD-5809-B244-AD3CB008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9FFD5-2166-0325-FE1C-43691A00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33A6C-7F42-0401-BECC-9C8C4F150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EE29D-5FBF-841C-A127-D1E6AC8F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4123B7-3DB9-7299-BF7A-A0D0050C4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1" y="293414"/>
            <a:ext cx="11719959" cy="1429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6592B-8C48-6589-9DD2-F092CD3B3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85" y="2426127"/>
            <a:ext cx="6105525" cy="1533525"/>
          </a:xfrm>
          <a:prstGeom prst="rect">
            <a:avLst/>
          </a:prstGeom>
        </p:spPr>
      </p:pic>
      <p:pic>
        <p:nvPicPr>
          <p:cNvPr id="7" name="Picture 6" descr="A diagram of a user class&#10;&#10;AI-generated content may be incorrect.">
            <a:extLst>
              <a:ext uri="{FF2B5EF4-FFF2-40B4-BE49-F238E27FC236}">
                <a16:creationId xmlns:a16="http://schemas.microsoft.com/office/drawing/2014/main" id="{9A6F32FD-FDA6-D13D-863F-D05A0AAE8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3" y="4480107"/>
            <a:ext cx="10486514" cy="1310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07F7A-1B60-49CF-7078-ED7E241F7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31108-2922-F141-FC13-6B372BDCA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79564-0D1C-1894-CE5E-925221777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A844E1-21D8-3073-D0D8-6B02BC590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591" y="5807742"/>
            <a:ext cx="1255237" cy="12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4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859E23-9629-AAC0-B6F8-46637D47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0D557-3304-2376-E23C-1BF46710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D0BBC-CBB1-C203-0236-57F4AB17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06C83-97C7-C119-101B-0F3B988462A3}"/>
              </a:ext>
            </a:extLst>
          </p:cNvPr>
          <p:cNvSpPr txBox="1"/>
          <p:nvPr/>
        </p:nvSpPr>
        <p:spPr>
          <a:xfrm>
            <a:off x="3048000" y="3263244"/>
            <a:ext cx="6096000" cy="84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4- Class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4807F8-E8C6-CEAB-C925-5D824E90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635" y="530415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A472D-BB63-C888-7316-6700625EFD47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6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1183BF-1B53-F8F1-FF29-F20D1C19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8E5AE-FF8F-809C-BFCC-D0379B93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1DA687-1AC1-AE7C-ABF4-6EFE618F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5469D0-22A1-0F9C-E413-285F8B586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04077F-86C2-3717-BB76-2E66CD5D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5262033"/>
            <a:ext cx="1905000" cy="1905000"/>
          </a:xfrm>
          <a:prstGeom prst="rect">
            <a:avLst/>
          </a:prstGeom>
        </p:spPr>
      </p:pic>
      <p:pic>
        <p:nvPicPr>
          <p:cNvPr id="3" name="Picture 2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90C5EA6C-338F-3E39-F33B-FBD963580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26" y="238475"/>
            <a:ext cx="6633127" cy="65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E7790-50CD-AC80-1AB7-B89F2AD7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2B92E-7E0D-3254-0BD0-7CF8383DB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39633-70DB-29DE-13A9-4A86423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31D4FE-08D1-CE6D-E9D3-E3FAEF67E675}"/>
              </a:ext>
            </a:extLst>
          </p:cNvPr>
          <p:cNvSpPr txBox="1"/>
          <p:nvPr/>
        </p:nvSpPr>
        <p:spPr>
          <a:xfrm>
            <a:off x="3048000" y="32632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5- Sequence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BE5F6C-316B-1440-309B-FFFBBD31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635" y="5243195"/>
            <a:ext cx="2000250" cy="20002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7D5861-F3AE-9EE2-ED68-B53D487DFFF4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3ACE3A-34C5-7F4F-061A-C35D24C9A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17626-569D-0858-35AE-77CF23788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" y="802289"/>
            <a:ext cx="9443125" cy="5936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C0DCD7-67D8-E2F6-C836-DACAA948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CACDB-7DE8-8B30-04FD-AF47162C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0E263-5BB1-0AB1-8A97-6387CCD6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F6664B-04A9-42B6-8C93-022F32DA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5CEF42-21D0-F18E-D528-475AF2748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64DCA0-B303-6F13-4880-CEEBAD3D428E}"/>
              </a:ext>
            </a:extLst>
          </p:cNvPr>
          <p:cNvSpPr txBox="1"/>
          <p:nvPr/>
        </p:nvSpPr>
        <p:spPr>
          <a:xfrm>
            <a:off x="4896090" y="150089"/>
            <a:ext cx="1377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AI Helper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76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duct process&#10;&#10;AI-generated content may be incorrect.">
            <a:extLst>
              <a:ext uri="{FF2B5EF4-FFF2-40B4-BE49-F238E27FC236}">
                <a16:creationId xmlns:a16="http://schemas.microsoft.com/office/drawing/2014/main" id="{8BA9B305-760A-19F8-561D-3F93D3DFC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86" y="723513"/>
            <a:ext cx="9185700" cy="6114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27BB2-B9C4-A753-DA93-9542FCB6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091287-54CC-2877-E35A-C87FC8ED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83ADF-6329-69D8-9199-C6794F909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ABDE5-92C8-B400-A6CD-D8551500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77AD1-1B7A-E95E-433F-D51105E61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C718C-43BB-F0C6-A01B-23FEA7589239}"/>
              </a:ext>
            </a:extLst>
          </p:cNvPr>
          <p:cNvSpPr txBox="1"/>
          <p:nvPr/>
        </p:nvSpPr>
        <p:spPr>
          <a:xfrm>
            <a:off x="4896090" y="150089"/>
            <a:ext cx="18866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E-Commerce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9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F8C53-1A5E-BC58-CF9B-56B1DE462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C1DF1-0AB6-80E2-16CD-03FA20CC6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4" y="519421"/>
            <a:ext cx="8519723" cy="6321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9170E-7FC7-DE6E-C08E-D9BF1928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65BFB-14A6-DD51-A773-2683D274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A654E-3DE5-D7FE-38C0-4A86D3DE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204A53-6325-B0C6-9363-F1DF62021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92564-2EB1-5B76-57BA-355D76526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804C09-D17E-5097-6CEB-5557CD60F3AE}"/>
              </a:ext>
            </a:extLst>
          </p:cNvPr>
          <p:cNvSpPr txBox="1"/>
          <p:nvPr/>
        </p:nvSpPr>
        <p:spPr>
          <a:xfrm>
            <a:off x="4826642" y="70968"/>
            <a:ext cx="2453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Adoption Services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6305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25CB93-CCD8-4F95-D390-55C40710A0EC}"/>
              </a:ext>
            </a:extLst>
          </p:cNvPr>
          <p:cNvSpPr>
            <a:spLocks noGrp="1"/>
          </p:cNvSpPr>
          <p:nvPr/>
        </p:nvSpPr>
        <p:spPr>
          <a:xfrm>
            <a:off x="2895600" y="353160"/>
            <a:ext cx="4895414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100" b="1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671BE2-C130-5DC0-A815-EBA2274AF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3"/>
          <a:stretch/>
        </p:blipFill>
        <p:spPr>
          <a:xfrm>
            <a:off x="467849" y="2037164"/>
            <a:ext cx="5628152" cy="3164755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261F87B-E412-E6AF-759F-DAE755FD7311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9" t="7401"/>
          <a:stretch/>
        </p:blipFill>
        <p:spPr>
          <a:xfrm>
            <a:off x="6391373" y="2047234"/>
            <a:ext cx="5495827" cy="3154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E567A-CBD4-79E9-BE03-6B0B8D45238E}"/>
              </a:ext>
            </a:extLst>
          </p:cNvPr>
          <p:cNvSpPr txBox="1"/>
          <p:nvPr/>
        </p:nvSpPr>
        <p:spPr>
          <a:xfrm>
            <a:off x="2773680" y="617784"/>
            <a:ext cx="6979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Global Pet Care Market Growth (2015-2024)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287D5D-6E0D-DC06-0539-EED72D1C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0542">
            <a:off x="439213" y="5927524"/>
            <a:ext cx="648542" cy="6485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E6ABB2-5453-AADE-CCB9-BA8BCA614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87A3AA-A314-D3CA-633E-63DF86239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CCD59E-8066-27DA-A9B7-1893A3C40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4869" y="5700722"/>
            <a:ext cx="1102146" cy="110214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43AA73-1388-BB25-B7B9-9AEF2F374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219D6-C0CF-54F9-6101-051D4F69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with text on it&#10;&#10;AI-generated content may be incorrect.">
            <a:extLst>
              <a:ext uri="{FF2B5EF4-FFF2-40B4-BE49-F238E27FC236}">
                <a16:creationId xmlns:a16="http://schemas.microsoft.com/office/drawing/2014/main" id="{B400808C-ABB1-758A-79E0-12F656F94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0" y="810222"/>
            <a:ext cx="9815498" cy="6047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200402-2F0D-4F23-6429-5C730978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1C4DC-794A-DF7C-78E3-3BB7508FE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2F14B9-A409-7F45-EDEB-77B8D0C4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530D4-6908-75C1-56F6-CFD55BF4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060078-342C-0B1B-4ED0-2442ECE41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4857A-94CC-D77D-37E6-99FE0AF34A9E}"/>
              </a:ext>
            </a:extLst>
          </p:cNvPr>
          <p:cNvSpPr txBox="1"/>
          <p:nvPr/>
        </p:nvSpPr>
        <p:spPr>
          <a:xfrm>
            <a:off x="4826642" y="70968"/>
            <a:ext cx="2453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Clinics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90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AE223-9767-6AE3-2A12-C77B02AF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avel rule&#10;&#10;AI-generated content may be incorrect.">
            <a:extLst>
              <a:ext uri="{FF2B5EF4-FFF2-40B4-BE49-F238E27FC236}">
                <a16:creationId xmlns:a16="http://schemas.microsoft.com/office/drawing/2014/main" id="{9514351C-C32A-A586-D3B6-BF010B0B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3" y="1082310"/>
            <a:ext cx="9971466" cy="5414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F0ED3-8113-1A5F-7C05-4E807AD5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FF413-781C-D46C-A6A7-B7AC27D3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4E976-D569-A95D-D9CD-94397CD95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CFF4C8-C16B-3FDA-B597-B9B07AA3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120D3A-BE19-3B73-4535-B8020DD5A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482C33-F00B-B6EB-7590-461F94E3B82E}"/>
              </a:ext>
            </a:extLst>
          </p:cNvPr>
          <p:cNvSpPr txBox="1"/>
          <p:nvPr/>
        </p:nvSpPr>
        <p:spPr>
          <a:xfrm>
            <a:off x="5000262" y="238475"/>
            <a:ext cx="2453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Travel Procedures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8442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FFDEE-5E80-AEE4-FACD-6F693A98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10228-D575-85CA-2EEE-01BB9E79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8270-7C42-CB7A-C5C9-802A2A2B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CB9E1-9401-83D1-56B7-8B0C24204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35" y="5263515"/>
            <a:ext cx="2000250" cy="20002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5D4DCA-AAB7-E287-039D-E13A97C80E21}"/>
              </a:ext>
            </a:extLst>
          </p:cNvPr>
          <p:cNvCxnSpPr/>
          <p:nvPr/>
        </p:nvCxnSpPr>
        <p:spPr>
          <a:xfrm>
            <a:off x="4823460" y="40538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56C8B49-0E01-EADE-897E-8A5D235F26D6}"/>
              </a:ext>
            </a:extLst>
          </p:cNvPr>
          <p:cNvSpPr txBox="1"/>
          <p:nvPr/>
        </p:nvSpPr>
        <p:spPr>
          <a:xfrm>
            <a:off x="2983230" y="3216902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Implementation</a:t>
            </a:r>
            <a:r>
              <a:rPr lang="en-US" sz="24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n-US" sz="2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07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453040B2-7A31-62F4-A48D-2A3079698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781" y="6145626"/>
            <a:ext cx="457200" cy="4572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19722" y="508990"/>
            <a:ext cx="9802416" cy="498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600" b="1" dirty="0">
                <a:solidFill>
                  <a:schemeClr val="tx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Technologies, Tools, and Programming Languages</a:t>
            </a:r>
            <a:endParaRPr lang="en-US" sz="36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757122" y="1208543"/>
            <a:ext cx="1992511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Frontend: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8" name="Text 2"/>
          <p:cNvSpPr/>
          <p:nvPr/>
        </p:nvSpPr>
        <p:spPr>
          <a:xfrm>
            <a:off x="757122" y="1696599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HTML, CSS, JavaScript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757122" y="2007451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React.js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reusable UI components (e.g., pet cards, dashboards)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0" name="Text 4"/>
          <p:cNvSpPr/>
          <p:nvPr/>
        </p:nvSpPr>
        <p:spPr>
          <a:xfrm>
            <a:off x="757122" y="2501561"/>
            <a:ext cx="1992511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Backend: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1" name="Text 5"/>
          <p:cNvSpPr/>
          <p:nvPr/>
        </p:nvSpPr>
        <p:spPr>
          <a:xfrm>
            <a:off x="757122" y="2989617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Node.js + Express.js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scalable server/API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2" name="Text 6"/>
          <p:cNvSpPr/>
          <p:nvPr/>
        </p:nvSpPr>
        <p:spPr>
          <a:xfrm>
            <a:off x="757122" y="3300470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MongoDB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flexible, schema-less pet data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3" name="Text 7"/>
          <p:cNvSpPr/>
          <p:nvPr/>
        </p:nvSpPr>
        <p:spPr>
          <a:xfrm>
            <a:off x="757122" y="3794580"/>
            <a:ext cx="2335411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Version Control &amp; Tools: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4" name="Text 8"/>
          <p:cNvSpPr/>
          <p:nvPr/>
        </p:nvSpPr>
        <p:spPr>
          <a:xfrm>
            <a:off x="757122" y="4282636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Git + GitHub (collaboration &amp; versioning)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5" name="Text 9"/>
          <p:cNvSpPr/>
          <p:nvPr/>
        </p:nvSpPr>
        <p:spPr>
          <a:xfrm>
            <a:off x="757122" y="4593489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NPM (dependency management), Postman (API testing), VS Code (IDE)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6" name="Text 10"/>
          <p:cNvSpPr/>
          <p:nvPr/>
        </p:nvSpPr>
        <p:spPr>
          <a:xfrm>
            <a:off x="757122" y="4904341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Deployment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Heroku (assumed), optional: AWS for image storage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7" name="Text 11"/>
          <p:cNvSpPr/>
          <p:nvPr/>
        </p:nvSpPr>
        <p:spPr>
          <a:xfrm>
            <a:off x="757122" y="5398451"/>
            <a:ext cx="2553295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Optional (Mobile &amp; Cloud):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8" name="Text 12"/>
          <p:cNvSpPr/>
          <p:nvPr/>
        </p:nvSpPr>
        <p:spPr>
          <a:xfrm>
            <a:off x="757122" y="5886507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React Native or Flutter for mobile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9" name="Text 13"/>
          <p:cNvSpPr/>
          <p:nvPr/>
        </p:nvSpPr>
        <p:spPr>
          <a:xfrm>
            <a:off x="757122" y="6197360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AWS (S3, EC2) for scalability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0FBBCF-D424-D3EE-EBBB-161D834C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847" y="198157"/>
            <a:ext cx="561893" cy="5618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5EE597-ED4B-C772-8387-D342FB7EB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952" y="386972"/>
            <a:ext cx="441297" cy="4412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07F77A-F482-F283-3BB9-CBA284193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803" y="735468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18CF1-313F-0F7C-D547-184772EB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809151D-B5A1-D366-99AA-D6CAAF20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E1D52F-98FD-02F8-AD8A-152196D5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E45522-9D94-5E61-ECB9-61D4CA69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DB01F94-FECD-2A7B-E2B3-9351802FE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007" y="1893403"/>
            <a:ext cx="5870972" cy="578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4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Key System Modules (1/2)</a:t>
            </a:r>
            <a:endParaRPr lang="en-US" sz="4000" dirty="0">
              <a:latin typeface="Abadi" panose="020B06040201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0008" y="2750158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3D407B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31968" y="2813757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User Management:</a:t>
            </a:r>
            <a:endParaRPr lang="en-US" sz="1792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31968" y="3214302"/>
            <a:ext cx="28754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Registration, login, and profile updates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31968" y="3871826"/>
            <a:ext cx="28754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JWT, bcrypt (security), MongoDB, React forms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31968" y="4529348"/>
            <a:ext cx="2875458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 Routes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/api/users/*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338904" y="2750158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3D407B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40864" y="2813757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Pet Profile:</a:t>
            </a:r>
            <a:endParaRPr lang="en-US" sz="1792" dirty="0"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40864" y="3214302"/>
            <a:ext cx="28755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Manage pet details (breed, medical history)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40864" y="3871826"/>
            <a:ext cx="28755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MongoDB, React UI (cards/tables)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40864" y="4529348"/>
            <a:ext cx="2875558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 Routes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/api/pets/*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47899" y="2750158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3D407B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649859" y="2813757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Care Reminders:</a:t>
            </a:r>
            <a:endParaRPr lang="en-US" sz="1792" dirty="0">
              <a:latin typeface="Abadi" panose="020B06040201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649859" y="3214302"/>
            <a:ext cx="28755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Task alerts (feeding, vet visits)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649859" y="3871826"/>
            <a:ext cx="2875558" cy="889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node-cron (scheduling), MongoDB, React calendar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649859" y="4529348"/>
            <a:ext cx="2875558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 Routes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/api/reminders/*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36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132191-2D98-CADB-1630-FF6B9DEA7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97C5DFB-CE6F-0C69-6BD4-CD7212C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5F555A-9E31-DC8F-0AF3-48BAC63A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99CA265-95A5-1E97-B6C7-3C0DCE31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F40C953-932E-97B0-1C55-0ADC4AAD2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01382" y="642232"/>
            <a:ext cx="9090047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Key System Modules (2/2)</a:t>
            </a:r>
            <a:endParaRPr lang="en-US" sz="4000" dirty="0">
              <a:latin typeface="Abadi" panose="020B06040201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401383" y="1616214"/>
            <a:ext cx="4562738" cy="2746078"/>
          </a:xfrm>
          <a:prstGeom prst="roundRect">
            <a:avLst>
              <a:gd name="adj" fmla="val 2891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96745" y="1811576"/>
            <a:ext cx="352997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Health Tracking:</a:t>
            </a:r>
            <a:endParaRPr lang="en-US" sz="1833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79039" y="2227829"/>
            <a:ext cx="3978981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Log metrics (weight, symptoms), visualize trends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79038" y="2964975"/>
            <a:ext cx="3978981" cy="340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Chart.js + MongoDB, Express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96745" y="3526881"/>
            <a:ext cx="39789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/api/health/logs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46512" y="1616214"/>
            <a:ext cx="4562887" cy="2746078"/>
          </a:xfrm>
          <a:prstGeom prst="roundRect">
            <a:avLst>
              <a:gd name="adj" fmla="val 2891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667047" y="1842444"/>
            <a:ext cx="363373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Community / Advice:</a:t>
            </a:r>
            <a:endParaRPr lang="en-US" sz="1833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667047" y="2251126"/>
            <a:ext cx="397912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User posts, care tips, discussions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67047" y="2922043"/>
            <a:ext cx="397912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MongoDB forums + React thread views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667047" y="3526880"/>
            <a:ext cx="397912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/api/community/*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401382" y="4551304"/>
            <a:ext cx="9408017" cy="1838821"/>
          </a:xfrm>
          <a:prstGeom prst="roundRect">
            <a:avLst>
              <a:gd name="adj" fmla="val 4317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96745" y="4746665"/>
            <a:ext cx="352997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Interconnection:</a:t>
            </a:r>
            <a:endParaRPr lang="en-US" sz="1833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596745" y="5155347"/>
            <a:ext cx="88242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All modules linked via </a:t>
            </a: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RESTful APIs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596745" y="5523846"/>
            <a:ext cx="88242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JWT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secured access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596745" y="5892344"/>
            <a:ext cx="88242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Modules connect through shared IDs (e.g., userId, petId)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75271-BBAE-22DB-8C30-597562907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CECC40A-E35B-F072-CEB6-A5FCAFEF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166924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DEAA148-E980-FFD5-9687-8111EB9B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671" y="355739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6787FD0-0E24-0D24-57A6-9C9AA9F0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522" y="704235"/>
            <a:ext cx="473075" cy="473075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9074FE2-FC26-0C1E-3E6F-12093863A8B8}"/>
              </a:ext>
            </a:extLst>
          </p:cNvPr>
          <p:cNvSpPr/>
          <p:nvPr/>
        </p:nvSpPr>
        <p:spPr>
          <a:xfrm>
            <a:off x="558758" y="546021"/>
            <a:ext cx="585529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Challenges and Solutions</a:t>
            </a:r>
            <a:endParaRPr lang="en-US" sz="3708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82F9BEBF-48AB-CA41-3F04-0BE5B6EB36BE}"/>
              </a:ext>
            </a:extLst>
          </p:cNvPr>
          <p:cNvSpPr/>
          <p:nvPr/>
        </p:nvSpPr>
        <p:spPr>
          <a:xfrm>
            <a:off x="558758" y="1420138"/>
            <a:ext cx="6297018" cy="3932039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DBA45E53-62C6-3DDC-7A1A-516A3A427395}"/>
              </a:ext>
            </a:extLst>
          </p:cNvPr>
          <p:cNvSpPr/>
          <p:nvPr/>
        </p:nvSpPr>
        <p:spPr>
          <a:xfrm>
            <a:off x="565108" y="1426488"/>
            <a:ext cx="6284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E323DD17-0ECB-A333-0AAF-FB9217B69744}"/>
              </a:ext>
            </a:extLst>
          </p:cNvPr>
          <p:cNvSpPr/>
          <p:nvPr/>
        </p:nvSpPr>
        <p:spPr>
          <a:xfrm>
            <a:off x="754119" y="1546246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Challenge</a:t>
            </a:r>
            <a:endParaRPr lang="en-US" sz="1458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014B7E48-E4C1-1B5E-16D6-3C43D999754C}"/>
              </a:ext>
            </a:extLst>
          </p:cNvPr>
          <p:cNvSpPr/>
          <p:nvPr/>
        </p:nvSpPr>
        <p:spPr>
          <a:xfrm>
            <a:off x="3899453" y="1546246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Solution</a:t>
            </a:r>
            <a:endParaRPr lang="en-US" sz="1458" b="1" dirty="0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197344FC-FDED-29B9-72C8-32B8615E9B44}"/>
              </a:ext>
            </a:extLst>
          </p:cNvPr>
          <p:cNvSpPr/>
          <p:nvPr/>
        </p:nvSpPr>
        <p:spPr>
          <a:xfrm>
            <a:off x="565108" y="1968421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8911A6D6-ABBA-E839-FECA-A53277A50EBC}"/>
              </a:ext>
            </a:extLst>
          </p:cNvPr>
          <p:cNvSpPr/>
          <p:nvPr/>
        </p:nvSpPr>
        <p:spPr>
          <a:xfrm>
            <a:off x="754119" y="2088178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Flexible pet data schema</a:t>
            </a:r>
            <a:endParaRPr lang="en-US" sz="1458" b="1" dirty="0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8495BF65-655C-8A1F-D016-8F7FE1AF27A1}"/>
              </a:ext>
            </a:extLst>
          </p:cNvPr>
          <p:cNvSpPr/>
          <p:nvPr/>
        </p:nvSpPr>
        <p:spPr>
          <a:xfrm>
            <a:off x="3899453" y="2088178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Used MongoDB + standard JSON formats</a:t>
            </a:r>
            <a:endParaRPr lang="en-US" sz="1458" dirty="0"/>
          </a:p>
        </p:txBody>
      </p:sp>
      <p:sp>
        <p:nvSpPr>
          <p:cNvPr id="28" name="Shape 8">
            <a:extLst>
              <a:ext uri="{FF2B5EF4-FFF2-40B4-BE49-F238E27FC236}">
                <a16:creationId xmlns:a16="http://schemas.microsoft.com/office/drawing/2014/main" id="{626259BB-6A5A-4A25-2C5F-027FC6085D53}"/>
              </a:ext>
            </a:extLst>
          </p:cNvPr>
          <p:cNvSpPr/>
          <p:nvPr/>
        </p:nvSpPr>
        <p:spPr>
          <a:xfrm>
            <a:off x="565108" y="2812772"/>
            <a:ext cx="6284318" cy="84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CC277B30-3685-F8A9-CEE0-7FB97EA3F7AC}"/>
              </a:ext>
            </a:extLst>
          </p:cNvPr>
          <p:cNvSpPr/>
          <p:nvPr/>
        </p:nvSpPr>
        <p:spPr>
          <a:xfrm>
            <a:off x="754119" y="2932530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Responsive UI</a:t>
            </a:r>
            <a:endParaRPr lang="en-US" sz="1458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CB359316-4C89-4D94-D46C-614122A74990}"/>
              </a:ext>
            </a:extLst>
          </p:cNvPr>
          <p:cNvSpPr/>
          <p:nvPr/>
        </p:nvSpPr>
        <p:spPr>
          <a:xfrm>
            <a:off x="3899453" y="2932529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Bootstrap + React + BrowserStack testing</a:t>
            </a:r>
            <a:endParaRPr lang="en-US" sz="1458" dirty="0"/>
          </a:p>
        </p:txBody>
      </p:sp>
      <p:sp>
        <p:nvSpPr>
          <p:cNvPr id="31" name="Shape 11">
            <a:extLst>
              <a:ext uri="{FF2B5EF4-FFF2-40B4-BE49-F238E27FC236}">
                <a16:creationId xmlns:a16="http://schemas.microsoft.com/office/drawing/2014/main" id="{044EF77E-749E-2640-F3C2-40CAFD2F5A9F}"/>
              </a:ext>
            </a:extLst>
          </p:cNvPr>
          <p:cNvSpPr/>
          <p:nvPr/>
        </p:nvSpPr>
        <p:spPr>
          <a:xfrm>
            <a:off x="565108" y="3657124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F8400B20-13D7-306A-F0DA-F78D6CCB3D6D}"/>
              </a:ext>
            </a:extLst>
          </p:cNvPr>
          <p:cNvSpPr/>
          <p:nvPr/>
        </p:nvSpPr>
        <p:spPr>
          <a:xfrm>
            <a:off x="754119" y="3776881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API rate limiting</a:t>
            </a:r>
            <a:endParaRPr lang="en-US" sz="1458" b="1" dirty="0"/>
          </a:p>
        </p:txBody>
      </p:sp>
      <p:sp>
        <p:nvSpPr>
          <p:cNvPr id="33" name="Text 13">
            <a:extLst>
              <a:ext uri="{FF2B5EF4-FFF2-40B4-BE49-F238E27FC236}">
                <a16:creationId xmlns:a16="http://schemas.microsoft.com/office/drawing/2014/main" id="{CB49B2E7-71E6-8BE2-7BA3-6FA7EF2BA098}"/>
              </a:ext>
            </a:extLst>
          </p:cNvPr>
          <p:cNvSpPr/>
          <p:nvPr/>
        </p:nvSpPr>
        <p:spPr>
          <a:xfrm>
            <a:off x="3899453" y="3776881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Redis caching for frequent calls</a:t>
            </a:r>
            <a:endParaRPr lang="en-US" sz="1458" dirty="0"/>
          </a:p>
        </p:txBody>
      </p:sp>
      <p:sp>
        <p:nvSpPr>
          <p:cNvPr id="34" name="Shape 14">
            <a:extLst>
              <a:ext uri="{FF2B5EF4-FFF2-40B4-BE49-F238E27FC236}">
                <a16:creationId xmlns:a16="http://schemas.microsoft.com/office/drawing/2014/main" id="{99B7D6AD-D3EB-FBFD-392E-751BD3E956DC}"/>
              </a:ext>
            </a:extLst>
          </p:cNvPr>
          <p:cNvSpPr/>
          <p:nvPr/>
        </p:nvSpPr>
        <p:spPr>
          <a:xfrm>
            <a:off x="565108" y="4501475"/>
            <a:ext cx="6284318" cy="84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15">
            <a:extLst>
              <a:ext uri="{FF2B5EF4-FFF2-40B4-BE49-F238E27FC236}">
                <a16:creationId xmlns:a16="http://schemas.microsoft.com/office/drawing/2014/main" id="{5C46EA42-2E04-149D-10E6-5B8495F3A1F3}"/>
              </a:ext>
            </a:extLst>
          </p:cNvPr>
          <p:cNvSpPr/>
          <p:nvPr/>
        </p:nvSpPr>
        <p:spPr>
          <a:xfrm>
            <a:off x="754119" y="4621233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Authentication security</a:t>
            </a:r>
            <a:endParaRPr lang="en-US" sz="1458" b="1" dirty="0"/>
          </a:p>
        </p:txBody>
      </p:sp>
      <p:sp>
        <p:nvSpPr>
          <p:cNvPr id="36" name="Text 16">
            <a:extLst>
              <a:ext uri="{FF2B5EF4-FFF2-40B4-BE49-F238E27FC236}">
                <a16:creationId xmlns:a16="http://schemas.microsoft.com/office/drawing/2014/main" id="{23E92CB1-FE07-66CD-6AA0-EE5C7DAE45BC}"/>
              </a:ext>
            </a:extLst>
          </p:cNvPr>
          <p:cNvSpPr/>
          <p:nvPr/>
        </p:nvSpPr>
        <p:spPr>
          <a:xfrm>
            <a:off x="3899453" y="4621233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JWT + bcrypt for secure sessions</a:t>
            </a:r>
            <a:endParaRPr lang="en-US" sz="1458" dirty="0"/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2EB8A18D-7829-9B0B-C4CD-85D9AB902E04}"/>
              </a:ext>
            </a:extLst>
          </p:cNvPr>
          <p:cNvSpPr/>
          <p:nvPr/>
        </p:nvSpPr>
        <p:spPr>
          <a:xfrm>
            <a:off x="558758" y="5564803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⚙️</a:t>
            </a: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Focused on modularity, scalability, and secure architecture for a smooth pet care experience.</a:t>
            </a:r>
            <a:endParaRPr lang="en-US" sz="1458" dirty="0"/>
          </a:p>
        </p:txBody>
      </p:sp>
      <p:pic>
        <p:nvPicPr>
          <p:cNvPr id="45" name="Picture 44" descr="A cartoon hand holding a puzzle piece&#10;&#10;AI-generated content may be incorrect.">
            <a:extLst>
              <a:ext uri="{FF2B5EF4-FFF2-40B4-BE49-F238E27FC236}">
                <a16:creationId xmlns:a16="http://schemas.microsoft.com/office/drawing/2014/main" id="{1FEEE8D9-73FF-77BA-9830-8418E15A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64" y="1574632"/>
            <a:ext cx="5009336" cy="50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E50A1-DC95-C5A7-E4C6-746F99632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AAA5C-8972-5FC1-F740-9F63EFD5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1F31C-2CF6-78CA-26F7-EE6950D3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8D7F9-B6B1-4EA7-807B-E480B79B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B40C1F-EE87-2A20-0462-9497556A2504}"/>
              </a:ext>
            </a:extLst>
          </p:cNvPr>
          <p:cNvSpPr txBox="1"/>
          <p:nvPr/>
        </p:nvSpPr>
        <p:spPr>
          <a:xfrm>
            <a:off x="3048000" y="2427315"/>
            <a:ext cx="6096000" cy="2003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Interfaces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UI &amp; UX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671C12-FC2C-0755-4104-6C29CA6A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5263515"/>
            <a:ext cx="2000250" cy="20002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170D2B-8F1B-6722-FCBF-26767F45EAD9}"/>
              </a:ext>
            </a:extLst>
          </p:cNvPr>
          <p:cNvCxnSpPr>
            <a:cxnSpLocks/>
          </p:cNvCxnSpPr>
          <p:nvPr/>
        </p:nvCxnSpPr>
        <p:spPr>
          <a:xfrm>
            <a:off x="5443164" y="4546431"/>
            <a:ext cx="13056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6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B6A4A-6856-D1E8-BEED-6C359537B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9934D-345F-1048-2949-1FBD6FDC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F6957-429F-F0F3-5B59-BA1EF484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B743A-33D3-A409-8FF3-B370D2D9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7248C-8B01-32FA-61C0-40639346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84" y="412717"/>
            <a:ext cx="8686895" cy="6177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E46177-AC7D-6138-D0B8-6365B89088A4}"/>
              </a:ext>
            </a:extLst>
          </p:cNvPr>
          <p:cNvSpPr txBox="1"/>
          <p:nvPr/>
        </p:nvSpPr>
        <p:spPr>
          <a:xfrm>
            <a:off x="488288" y="3253985"/>
            <a:ext cx="18297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guet Script" panose="00000500000000000000" pitchFamily="2" charset="0"/>
              </a:rPr>
              <a:t>Registration </a:t>
            </a:r>
          </a:p>
          <a:p>
            <a:r>
              <a:rPr lang="en-US" sz="2400" b="1" dirty="0">
                <a:solidFill>
                  <a:schemeClr val="bg1"/>
                </a:solidFill>
                <a:latin typeface="Baguet Script" panose="00000500000000000000" pitchFamily="2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06042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FE2F2-307C-7EB4-97B6-8FF46963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07BEF5-CF54-35D8-2899-87045066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83" b="12507"/>
          <a:stretch/>
        </p:blipFill>
        <p:spPr>
          <a:xfrm>
            <a:off x="1682889" y="677938"/>
            <a:ext cx="10224639" cy="5750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835B2-D287-D843-CFE8-6F95964D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FDF1D-B0C2-3637-13A7-2759E264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FE490-ECC4-8B08-6AD1-DA33642C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490353-C3FC-099D-1B1C-83134F27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310" y="924099"/>
            <a:ext cx="5334490" cy="5650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D3082-A69C-AC7A-FF0B-D72EF6B1AE74}"/>
              </a:ext>
            </a:extLst>
          </p:cNvPr>
          <p:cNvSpPr txBox="1"/>
          <p:nvPr/>
        </p:nvSpPr>
        <p:spPr>
          <a:xfrm>
            <a:off x="185179" y="3368419"/>
            <a:ext cx="1214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Login</a:t>
            </a:r>
            <a:b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</a:br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77821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C2A0D-9751-B89C-A30A-2156414E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DFAE3-D2A1-DFA0-4DD2-8C7A5D97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30379-1992-C35F-96D2-9F3F18CF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464178-2822-A16A-39E5-6E8A5AA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1188637"/>
            <a:ext cx="4333239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500" b="1" kern="1200" dirty="0">
                <a:solidFill>
                  <a:schemeClr val="bg1"/>
                </a:solidFill>
              </a:rPr>
              <a:t>Middle East Pet Care Market Overview</a:t>
            </a:r>
            <a:endParaRPr lang="en-US" sz="4500" kern="1200" dirty="0">
              <a:solidFill>
                <a:schemeClr val="bg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5DB1809-CDAB-B2C1-1948-CE272A083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048" y="1322208"/>
            <a:ext cx="5449824" cy="43069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Middle East Pet Care Market Overview</a:t>
            </a:r>
          </a:p>
          <a:p>
            <a:pPr marL="514350" lvl="1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This bar chart highlights the growth of the pet care industry in the Middle East.</a:t>
            </a:r>
          </a:p>
          <a:p>
            <a:pPr marL="514350" lvl="1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Total Market Size (2022):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$3.35 billion,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covering all pet-related expenditures. 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Pet Food Market (2022):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$955.8 million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, showing the food segment's share. 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Pet Food Market Projection (2031):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Expected to reach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$1.5 billion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, indicating strong growth. 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The chart visually compares these values, emphasizing the expanding pet care industry and increasing demand for pet food in the region.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8D1568-A8A9-FA7A-D737-75A9D7ED41A0}"/>
              </a:ext>
            </a:extLst>
          </p:cNvPr>
          <p:cNvCxnSpPr>
            <a:cxnSpLocks/>
          </p:cNvCxnSpPr>
          <p:nvPr/>
        </p:nvCxnSpPr>
        <p:spPr>
          <a:xfrm>
            <a:off x="5105399" y="2174240"/>
            <a:ext cx="0" cy="2336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66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8CF379-F00E-4B8A-4851-4B6DF1BF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041733"/>
            <a:ext cx="8668559" cy="5445027"/>
          </a:xfrm>
          <a:prstGeom prst="rect">
            <a:avLst/>
          </a:prstGeom>
          <a:ln>
            <a:noFill/>
          </a:ln>
          <a:effectLst>
            <a:outerShdw blurRad="63500" dir="600000" sx="102000" sy="102000" algn="ctr" rotWithShape="0">
              <a:schemeClr val="bg2">
                <a:alpha val="40000"/>
              </a:scheme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3166E2-395B-9F9E-7E69-FF778B28A905}"/>
              </a:ext>
            </a:extLst>
          </p:cNvPr>
          <p:cNvSpPr txBox="1"/>
          <p:nvPr/>
        </p:nvSpPr>
        <p:spPr>
          <a:xfrm>
            <a:off x="448056" y="283464"/>
            <a:ext cx="245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guet Script" panose="00000500000000000000" pitchFamily="2" charset="0"/>
              </a:rPr>
              <a:t>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C7C41-ADFA-2060-AA62-0D667A22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AB41F-7C19-3020-293A-07679488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63576-8994-08A2-3D88-5F89D000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3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C1F6B-D0D8-9FAF-DC16-639BD706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564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11C96-8CBA-A017-CC52-C35C32BC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1284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4C281-6089-7FD7-1875-B89CD1B5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8" y="1522815"/>
            <a:ext cx="5268060" cy="332468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3F36E-997A-360F-47D1-A102C06F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88" y="1042654"/>
            <a:ext cx="5334744" cy="477269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496A1-A12C-87DB-31BB-4BFE6F5BE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770" y="5755854"/>
            <a:ext cx="1102146" cy="1102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CFC9D-17C7-F811-00F7-941E91FB3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00542">
            <a:off x="323467" y="5874564"/>
            <a:ext cx="648542" cy="6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62978-2A94-82E7-B8D2-B2A49A69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17" y="483012"/>
            <a:ext cx="4422648" cy="5763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D3286C-8F05-15FD-8170-AF111795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28" y="611029"/>
            <a:ext cx="4751004" cy="5643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70792-BCDF-1072-F727-E8303378868B}"/>
              </a:ext>
            </a:extLst>
          </p:cNvPr>
          <p:cNvSpPr txBox="1"/>
          <p:nvPr/>
        </p:nvSpPr>
        <p:spPr>
          <a:xfrm>
            <a:off x="347886" y="3143749"/>
            <a:ext cx="18210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Adoption</a:t>
            </a:r>
          </a:p>
          <a:p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26333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DDE62-FAB7-9D13-A2A7-DBE09C42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07" y="409934"/>
            <a:ext cx="2709312" cy="6038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E01AC-E320-59D2-D764-DB5D585B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601" y="492370"/>
            <a:ext cx="3758798" cy="5526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C1152-2550-892A-892B-41DC75A8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881" y="281070"/>
            <a:ext cx="2838846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71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hild and a dog looking at each other&#10;&#10;AI-generated content may be incorrect.">
            <a:extLst>
              <a:ext uri="{FF2B5EF4-FFF2-40B4-BE49-F238E27FC236}">
                <a16:creationId xmlns:a16="http://schemas.microsoft.com/office/drawing/2014/main" id="{8B16AD04-4DBE-638F-3DB2-2CF6D4B5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13" y="1017393"/>
            <a:ext cx="3520234" cy="4823209"/>
          </a:xfrm>
          <a:prstGeom prst="rect">
            <a:avLst/>
          </a:prstGeom>
        </p:spPr>
      </p:pic>
      <p:pic>
        <p:nvPicPr>
          <p:cNvPr id="11" name="Picture 10" descr="A screenshot of a chat&#10;&#10;AI-generated content may be incorrect.">
            <a:extLst>
              <a:ext uri="{FF2B5EF4-FFF2-40B4-BE49-F238E27FC236}">
                <a16:creationId xmlns:a16="http://schemas.microsoft.com/office/drawing/2014/main" id="{A72F3006-0DB4-D626-2EE7-255D4F96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1" y="0"/>
            <a:ext cx="2998943" cy="685800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7D79AA-B29E-5D8D-99AB-5E94C7790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24" y="580291"/>
            <a:ext cx="3921956" cy="4926957"/>
          </a:xfrm>
          <a:prstGeom prst="rect">
            <a:avLst/>
          </a:prstGeom>
        </p:spPr>
      </p:pic>
      <p:pic>
        <p:nvPicPr>
          <p:cNvPr id="15" name="Picture 1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2DD35AF-2686-EBCC-71D4-3158B4B1D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24" y="5721380"/>
            <a:ext cx="3921956" cy="8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33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1F2FB-9FB7-822C-F916-4F9F0B97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00" y="417503"/>
            <a:ext cx="2735670" cy="3119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98D96-0DC1-4526-574A-3034F748866D}"/>
              </a:ext>
            </a:extLst>
          </p:cNvPr>
          <p:cNvSpPr txBox="1"/>
          <p:nvPr/>
        </p:nvSpPr>
        <p:spPr>
          <a:xfrm>
            <a:off x="-100484" y="2826880"/>
            <a:ext cx="2250831" cy="120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Shop </a:t>
            </a:r>
            <a:br>
              <a:rPr lang="en-GB" sz="40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40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40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E7B3B-8C22-3083-56DA-D5F91A41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58" y="1240735"/>
            <a:ext cx="2884339" cy="4360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CAE2D3-667E-D3B0-EBDC-3CD94AAAA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85" y="3421227"/>
            <a:ext cx="3007049" cy="2917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0A9D2-8362-7B44-1094-C77C18D73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3DB2BD-3E9F-7275-E5F1-7628A831B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6A404-F9B4-4D7B-2226-39B213D88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3199AF74-0BF2-71D1-CF0F-CBA2A721B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9" y="675640"/>
            <a:ext cx="2796032" cy="3058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4AD91-1063-0DC9-6BFA-913E7ABF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786" y="1273042"/>
            <a:ext cx="3121592" cy="319735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584C26-95E8-7BB9-540E-31994D5C9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73" y="1833880"/>
            <a:ext cx="2565890" cy="3510280"/>
          </a:xfrm>
          <a:prstGeom prst="rect">
            <a:avLst/>
          </a:prstGeom>
        </p:spPr>
      </p:pic>
      <p:pic>
        <p:nvPicPr>
          <p:cNvPr id="11" name="Picture 10" descr="A screenshot of a credit card&#10;&#10;AI-generated content may be incorrect.">
            <a:extLst>
              <a:ext uri="{FF2B5EF4-FFF2-40B4-BE49-F238E27FC236}">
                <a16:creationId xmlns:a16="http://schemas.microsoft.com/office/drawing/2014/main" id="{D1092B74-019D-D814-C4C7-82658F72E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779" y="2357120"/>
            <a:ext cx="2561821" cy="3901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745AA0-B3C1-A2C0-19EC-CCAE46BC8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209A00-7969-C8CC-7519-D213C8649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ECCFC-EE8F-D8CE-2969-ABC9D7998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04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6F3A01-210B-26F1-603C-DFA38145962B}"/>
              </a:ext>
            </a:extLst>
          </p:cNvPr>
          <p:cNvSpPr txBox="1"/>
          <p:nvPr/>
        </p:nvSpPr>
        <p:spPr>
          <a:xfrm>
            <a:off x="1899920" y="2878669"/>
            <a:ext cx="2702560" cy="11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Community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Page</a:t>
            </a:r>
            <a:endParaRPr lang="en-US" sz="36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 descr="A group of dogs and cats&#10;&#10;AI-generated content may be incorrect.">
            <a:extLst>
              <a:ext uri="{FF2B5EF4-FFF2-40B4-BE49-F238E27FC236}">
                <a16:creationId xmlns:a16="http://schemas.microsoft.com/office/drawing/2014/main" id="{BD5B23A1-B127-4156-5BC3-14A4ED161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50" y="579120"/>
            <a:ext cx="2830226" cy="5699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69CCEB-7EF7-9E9A-4635-EB9A5ED4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18736-546B-DEDB-371C-33A6DBDBF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9F2A5C-8CB9-4C1E-D4E8-1ABE21163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98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1FD21A-B8A4-F7E9-573D-C06C4210C063}"/>
              </a:ext>
            </a:extLst>
          </p:cNvPr>
          <p:cNvSpPr txBox="1"/>
          <p:nvPr/>
        </p:nvSpPr>
        <p:spPr>
          <a:xfrm>
            <a:off x="0" y="2882471"/>
            <a:ext cx="2309976" cy="109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Clinic</a:t>
            </a:r>
            <a:b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36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9CF12-07A4-8D2C-79D8-0DD685CC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62" y="100440"/>
            <a:ext cx="4750113" cy="6400800"/>
          </a:xfrm>
          <a:prstGeom prst="rect">
            <a:avLst/>
          </a:prstGeom>
        </p:spPr>
      </p:pic>
      <p:pic>
        <p:nvPicPr>
          <p:cNvPr id="9" name="Picture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DD49B062-1D03-AE73-BA25-7CA2E0722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64" y="610060"/>
            <a:ext cx="4171403" cy="56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A7486-95FA-C077-326F-1D23F142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EEF0C-3ED1-8C26-7482-A33C356C2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002F4-E59A-BB55-0A8F-B50E10DF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4406A22-A54D-2A37-96CD-125357DC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88" y="2164618"/>
            <a:ext cx="2804168" cy="30719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Middle East Pet Care Market Overview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92F52B17-5B32-16B8-9EA0-234D7B630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9"/>
          <a:stretch/>
        </p:blipFill>
        <p:spPr>
          <a:xfrm>
            <a:off x="3596043" y="924099"/>
            <a:ext cx="8107669" cy="532897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265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93709F-31D8-7ABC-3548-11C0AD84B588}"/>
              </a:ext>
            </a:extLst>
          </p:cNvPr>
          <p:cNvSpPr txBox="1"/>
          <p:nvPr/>
        </p:nvSpPr>
        <p:spPr>
          <a:xfrm>
            <a:off x="802640" y="3031069"/>
            <a:ext cx="1869440" cy="98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</a:t>
            </a:r>
            <a:b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32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0AE3F-1735-9321-76DD-A5EE9BF6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739" y="254000"/>
            <a:ext cx="3100340" cy="592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FD137-91AC-9E89-68C7-A4379CC87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86" y="1416068"/>
            <a:ext cx="4053622" cy="4084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136D22-6F3D-2F4E-39FD-C21D1FA04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CBF426-9A35-A502-86F7-B1FA716F0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079442-197F-2E35-EB4C-074CCFBBF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04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E7861FB2-4FEE-1892-C017-AEE196D4D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7" y="447040"/>
            <a:ext cx="3371559" cy="505968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20DC3C0-276B-277A-3212-A0FBB7906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37" y="995680"/>
            <a:ext cx="3703726" cy="55067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4209134-63A1-04A0-10C4-068D79CC0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50" y="447040"/>
            <a:ext cx="3532890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74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F1CEEF-AF95-2702-487D-2BF7F178C77F}"/>
              </a:ext>
            </a:extLst>
          </p:cNvPr>
          <p:cNvSpPr txBox="1"/>
          <p:nvPr/>
        </p:nvSpPr>
        <p:spPr>
          <a:xfrm>
            <a:off x="310869" y="2993656"/>
            <a:ext cx="2166112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Traveling 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9AA31-09A4-4032-6A78-605E7959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1" y="192024"/>
            <a:ext cx="4897467" cy="6272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D0EEB4-C2B3-90B1-5C86-C1C68331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008" y="2372182"/>
            <a:ext cx="4316022" cy="4092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5789D1-700F-5B91-ECAC-1D92600C6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58872-A464-D0F7-D999-82D1A223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BB64B6-BD7E-9A23-6FC8-F0E548E9C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17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91C4B8-AF68-09B7-37A7-4588D70BA33F}"/>
              </a:ext>
            </a:extLst>
          </p:cNvPr>
          <p:cNvSpPr txBox="1"/>
          <p:nvPr/>
        </p:nvSpPr>
        <p:spPr>
          <a:xfrm>
            <a:off x="989838" y="3123525"/>
            <a:ext cx="1945386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Moguls 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89246-DD75-828D-7322-0771C9F0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119"/>
          <a:stretch>
            <a:fillRect/>
          </a:stretch>
        </p:blipFill>
        <p:spPr>
          <a:xfrm>
            <a:off x="4032504" y="904938"/>
            <a:ext cx="6533847" cy="3196815"/>
          </a:xfrm>
          <a:prstGeom prst="rect">
            <a:avLst/>
          </a:prstGeom>
        </p:spPr>
      </p:pic>
      <p:pic>
        <p:nvPicPr>
          <p:cNvPr id="10" name="Picture 9" descr="A close-up of a website&#10;&#10;AI-generated content may be incorrect.">
            <a:extLst>
              <a:ext uri="{FF2B5EF4-FFF2-40B4-BE49-F238E27FC236}">
                <a16:creationId xmlns:a16="http://schemas.microsoft.com/office/drawing/2014/main" id="{34CB83F0-3924-1212-5879-71EE5F40C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7"/>
          <a:stretch>
            <a:fillRect/>
          </a:stretch>
        </p:blipFill>
        <p:spPr>
          <a:xfrm>
            <a:off x="4032504" y="4101753"/>
            <a:ext cx="6533848" cy="2228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028A9A-1406-96FF-22EB-46E7D38D5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54A471-7DD1-C2A3-AAAD-4F91DD66B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E94088-0F0B-A174-F0A2-98945B61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55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087AB5-1A33-F9FC-3AC0-6911F66D3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97" y="454426"/>
            <a:ext cx="4802003" cy="594914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57442B-2C9B-4BCA-D158-9998AE7D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58" y="2167525"/>
            <a:ext cx="3979979" cy="103850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961E68-5A19-89B7-B2B4-F5F656D17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51" y="3630168"/>
            <a:ext cx="3979986" cy="1038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55B53D-20B9-2A58-2BC8-2FA1601535C9}"/>
              </a:ext>
            </a:extLst>
          </p:cNvPr>
          <p:cNvSpPr txBox="1"/>
          <p:nvPr/>
        </p:nvSpPr>
        <p:spPr>
          <a:xfrm>
            <a:off x="6659630" y="912385"/>
            <a:ext cx="3097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Adoption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Likelihood Predictor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50CE8-06F7-4D93-5BA6-D6834D60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53F5A-833A-8F1E-2BAD-3AB97E838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AEC89-4DDF-8B87-907B-E457423B5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4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hecker&#10;&#10;AI-generated content may be incorrect.">
            <a:extLst>
              <a:ext uri="{FF2B5EF4-FFF2-40B4-BE49-F238E27FC236}">
                <a16:creationId xmlns:a16="http://schemas.microsoft.com/office/drawing/2014/main" id="{31009CE4-8A9B-322D-F33B-64F205BB8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88" y="584175"/>
            <a:ext cx="4539112" cy="5689650"/>
          </a:xfrm>
          <a:prstGeom prst="rect">
            <a:avLst/>
          </a:prstGeom>
        </p:spPr>
      </p:pic>
      <p:pic>
        <p:nvPicPr>
          <p:cNvPr id="7" name="Picture 6" descr="A green and black sign with white text&#10;&#10;AI-generated content may be incorrect.">
            <a:extLst>
              <a:ext uri="{FF2B5EF4-FFF2-40B4-BE49-F238E27FC236}">
                <a16:creationId xmlns:a16="http://schemas.microsoft.com/office/drawing/2014/main" id="{25A99B3C-3738-F4EF-04BC-42B0EAE3E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30" y="2432304"/>
            <a:ext cx="5074223" cy="3677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34E3DB-3E6D-DCF6-FDEF-81898745D9A4}"/>
              </a:ext>
            </a:extLst>
          </p:cNvPr>
          <p:cNvSpPr txBox="1"/>
          <p:nvPr/>
        </p:nvSpPr>
        <p:spPr>
          <a:xfrm>
            <a:off x="6446651" y="584175"/>
            <a:ext cx="25257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pet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Health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Checker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235C5A-59A9-FC34-2A46-005C3C825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E286E-50DB-076D-114E-74F024F03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696F8D-3548-3B47-FBFD-35D2476A7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5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et price prediction form&#10;&#10;AI-generated content may be incorrect.">
            <a:extLst>
              <a:ext uri="{FF2B5EF4-FFF2-40B4-BE49-F238E27FC236}">
                <a16:creationId xmlns:a16="http://schemas.microsoft.com/office/drawing/2014/main" id="{6A47ABE4-CB51-7AC0-4C07-4AD6795D7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21" y="218440"/>
            <a:ext cx="4825894" cy="6421120"/>
          </a:xfrm>
          <a:prstGeom prst="rect">
            <a:avLst/>
          </a:prstGeom>
        </p:spPr>
      </p:pic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8DA68933-CCDE-A8FB-0E08-8498B887B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01" y="3227199"/>
            <a:ext cx="4052225" cy="725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7A4B7D-1F87-39AD-F60B-685FEF42E989}"/>
              </a:ext>
            </a:extLst>
          </p:cNvPr>
          <p:cNvSpPr txBox="1"/>
          <p:nvPr/>
        </p:nvSpPr>
        <p:spPr>
          <a:xfrm>
            <a:off x="6862701" y="1764715"/>
            <a:ext cx="35614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Pet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Price Predictor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05A91-FEFC-BBEB-8B55-339D4A19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F912F-DB0C-76CF-BB75-6CD5359B8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43E898-B6FE-A01C-0BC0-18FFDFC6B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5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6E615-DA3B-A2E0-1891-0630C5F2EB37}"/>
              </a:ext>
            </a:extLst>
          </p:cNvPr>
          <p:cNvSpPr txBox="1"/>
          <p:nvPr/>
        </p:nvSpPr>
        <p:spPr>
          <a:xfrm>
            <a:off x="274320" y="3132668"/>
            <a:ext cx="1828800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Profiles 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 descr="A screenshot of a medical form&#10;&#10;AI-generated content may be incorrect.">
            <a:extLst>
              <a:ext uri="{FF2B5EF4-FFF2-40B4-BE49-F238E27FC236}">
                <a16:creationId xmlns:a16="http://schemas.microsoft.com/office/drawing/2014/main" id="{94562761-B7D9-CA55-90F8-43B6D711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33" y="632670"/>
            <a:ext cx="2965076" cy="576336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00928C-2B6A-04B4-756D-125980174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22" y="1655445"/>
            <a:ext cx="2965076" cy="448056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CB90EE-53A4-729D-9995-B508B0DBA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11" y="2153601"/>
            <a:ext cx="3084133" cy="4480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71CFE-8367-5B69-946F-1384BDDC6945}"/>
              </a:ext>
            </a:extLst>
          </p:cNvPr>
          <p:cNvSpPr txBox="1"/>
          <p:nvPr/>
        </p:nvSpPr>
        <p:spPr>
          <a:xfrm>
            <a:off x="3221342" y="152400"/>
            <a:ext cx="90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Doctor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C3207-DC9C-AFAC-AFEB-70B7C15470FD}"/>
              </a:ext>
            </a:extLst>
          </p:cNvPr>
          <p:cNvSpPr txBox="1"/>
          <p:nvPr/>
        </p:nvSpPr>
        <p:spPr>
          <a:xfrm>
            <a:off x="6549211" y="1165860"/>
            <a:ext cx="90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Train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2701D-872A-64D7-C9CD-1FF603392526}"/>
              </a:ext>
            </a:extLst>
          </p:cNvPr>
          <p:cNvSpPr txBox="1"/>
          <p:nvPr/>
        </p:nvSpPr>
        <p:spPr>
          <a:xfrm>
            <a:off x="9682480" y="1655445"/>
            <a:ext cx="909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Edite</a:t>
            </a:r>
          </a:p>
        </p:txBody>
      </p:sp>
    </p:spTree>
    <p:extLst>
      <p:ext uri="{BB962C8B-B14F-4D97-AF65-F5344CB8AC3E}">
        <p14:creationId xmlns:p14="http://schemas.microsoft.com/office/powerpoint/2010/main" val="3707166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ntact us page&#10;&#10;AI-generated content may be incorrect.">
            <a:extLst>
              <a:ext uri="{FF2B5EF4-FFF2-40B4-BE49-F238E27FC236}">
                <a16:creationId xmlns:a16="http://schemas.microsoft.com/office/drawing/2014/main" id="{876A2FBD-760A-D7BC-3EAD-BF8E890E7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536" y="309562"/>
            <a:ext cx="5284694" cy="6238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296995-D1B2-8696-E972-C9F4F6C77357}"/>
              </a:ext>
            </a:extLst>
          </p:cNvPr>
          <p:cNvSpPr txBox="1"/>
          <p:nvPr/>
        </p:nvSpPr>
        <p:spPr>
          <a:xfrm>
            <a:off x="274320" y="3132668"/>
            <a:ext cx="4462272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Contact US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68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CF6B5C-40F8-0888-154E-0A14B82C9703}"/>
              </a:ext>
            </a:extLst>
          </p:cNvPr>
          <p:cNvSpPr txBox="1"/>
          <p:nvPr/>
        </p:nvSpPr>
        <p:spPr>
          <a:xfrm>
            <a:off x="0" y="3132668"/>
            <a:ext cx="6094476" cy="98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About US</a:t>
            </a:r>
            <a:b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32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Picture 8" descr="A website with a dog and a child&#10;&#10;AI-generated content may be incorrect.">
            <a:extLst>
              <a:ext uri="{FF2B5EF4-FFF2-40B4-BE49-F238E27FC236}">
                <a16:creationId xmlns:a16="http://schemas.microsoft.com/office/drawing/2014/main" id="{5CE05FF3-41AE-08DF-F27D-E2A73F4CA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475488"/>
            <a:ext cx="4940628" cy="58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2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C65D7-48FF-CE52-F881-2BBCB702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3ECE2-A6ED-91C5-2CFA-10F44B04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63AF7A-8EF9-5D81-EAA3-6C69F9BE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3C8E8A-B435-55D1-4AA5-353D2E71F159}"/>
              </a:ext>
            </a:extLst>
          </p:cNvPr>
          <p:cNvSpPr txBox="1">
            <a:spLocks/>
          </p:cNvSpPr>
          <p:nvPr/>
        </p:nvSpPr>
        <p:spPr>
          <a:xfrm>
            <a:off x="608743" y="2701974"/>
            <a:ext cx="349925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</a:rPr>
              <a:t>Egypt Pet Care Market Overview</a:t>
            </a:r>
            <a:endParaRPr lang="en-US" sz="3600" kern="12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0F3191F-6148-8A84-A47D-CCD6009E6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570" y="1545382"/>
            <a:ext cx="5928607" cy="40807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Market 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$13.7 million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(2022)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, expected to reach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$15.3 million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(2023)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,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7.3% CAGR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growth.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Pet ownership is rapidly increasing, making Egypt one of the fastest-growing markets.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66.8%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of pet owners use veterinary services,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36.5%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use grooming services.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E8083D-39CF-81CA-FDC7-96C0AC5AA017}"/>
              </a:ext>
            </a:extLst>
          </p:cNvPr>
          <p:cNvCxnSpPr>
            <a:cxnSpLocks/>
          </p:cNvCxnSpPr>
          <p:nvPr/>
        </p:nvCxnSpPr>
        <p:spPr>
          <a:xfrm>
            <a:off x="5105399" y="2174240"/>
            <a:ext cx="0" cy="23368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E673A7-98F7-DCF8-0D34-B0E11F38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22" y="5300351"/>
            <a:ext cx="1608664" cy="1608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FA210A-0CFD-81B0-1B03-FF43615A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942" y="5807501"/>
            <a:ext cx="1050499" cy="105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95282-45B0-C3B6-49FC-DEB4EC4C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30EC1-2537-4765-C346-D6764588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653D0-DE81-3C67-9F90-C7AD1D6D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7EE460-E946-09DA-741C-F7356E52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315" y="527367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E01A3-5DF1-C087-1828-CCB22D72E505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3A7C99-7D05-D07B-4688-1EF7944B6329}"/>
              </a:ext>
            </a:extLst>
          </p:cNvPr>
          <p:cNvSpPr txBox="1"/>
          <p:nvPr/>
        </p:nvSpPr>
        <p:spPr>
          <a:xfrm>
            <a:off x="3048000" y="3174563"/>
            <a:ext cx="6096000" cy="907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4000" b="1" kern="1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Testing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3599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15CE93-2231-9597-03B3-16C1E5905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90B8304A-8F37-A405-9F9E-D73DF4204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394" y="6241155"/>
            <a:ext cx="457200" cy="457200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E448F578-E7BF-6F80-7F9D-78736E9FD0CC}"/>
              </a:ext>
            </a:extLst>
          </p:cNvPr>
          <p:cNvSpPr/>
          <p:nvPr/>
        </p:nvSpPr>
        <p:spPr>
          <a:xfrm>
            <a:off x="456446" y="491634"/>
            <a:ext cx="3952379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4000" b="1" dirty="0">
                <a:solidFill>
                  <a:srgbClr val="001746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Testing Strategies</a:t>
            </a:r>
            <a:endParaRPr lang="en-US" sz="40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4BDC5295-0860-5430-1B95-CB85F3DAF9AD}"/>
              </a:ext>
            </a:extLst>
          </p:cNvPr>
          <p:cNvSpPr/>
          <p:nvPr/>
        </p:nvSpPr>
        <p:spPr>
          <a:xfrm>
            <a:off x="720606" y="1189036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Unit Testing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5C0F0D92-1AC9-E0FB-3839-4B3E3DFD07B4}"/>
              </a:ext>
            </a:extLst>
          </p:cNvPr>
          <p:cNvSpPr/>
          <p:nvPr/>
        </p:nvSpPr>
        <p:spPr>
          <a:xfrm>
            <a:off x="720606" y="1619645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Goal: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Validate individual functions in isolation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FB9771C4-575B-73FB-01A7-EEE6BF093719}"/>
              </a:ext>
            </a:extLst>
          </p:cNvPr>
          <p:cNvSpPr/>
          <p:nvPr/>
        </p:nvSpPr>
        <p:spPr>
          <a:xfrm>
            <a:off x="720606" y="192771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Frontend: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Jest (for React components like pet profile display, form validation)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E7D2F1B6-DB1D-B5CF-14D5-035EBD845769}"/>
              </a:ext>
            </a:extLst>
          </p:cNvPr>
          <p:cNvSpPr/>
          <p:nvPr/>
        </p:nvSpPr>
        <p:spPr>
          <a:xfrm>
            <a:off x="720606" y="2235794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Backend: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Mocha and Chai (for Node.js/Express APIs like /api/pets/create)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EF69FB0D-4052-24ED-DAC8-1FAB13EB554B}"/>
              </a:ext>
            </a:extLst>
          </p:cNvPr>
          <p:cNvSpPr/>
          <p:nvPr/>
        </p:nvSpPr>
        <p:spPr>
          <a:xfrm>
            <a:off x="720606" y="254386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Coverage: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Over 95% of critical functions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41F6022E-BB59-7741-C942-A0CEA7478E57}"/>
              </a:ext>
            </a:extLst>
          </p:cNvPr>
          <p:cNvSpPr/>
          <p:nvPr/>
        </p:nvSpPr>
        <p:spPr>
          <a:xfrm>
            <a:off x="720606" y="2851943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Testing the createPet function to ensure input validation and correct MongoDB storage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AA484EF6-B71C-C479-74A7-A87E1A569538}"/>
              </a:ext>
            </a:extLst>
          </p:cNvPr>
          <p:cNvSpPr/>
          <p:nvPr/>
        </p:nvSpPr>
        <p:spPr>
          <a:xfrm>
            <a:off x="720606" y="3282552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Integration Testing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14C62342-D047-79A2-3F98-91F744398F73}"/>
              </a:ext>
            </a:extLst>
          </p:cNvPr>
          <p:cNvSpPr/>
          <p:nvPr/>
        </p:nvSpPr>
        <p:spPr>
          <a:xfrm>
            <a:off x="720606" y="3713161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Goal: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Ensure seamless interaction between modules via RESTful APIs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5" name="Text 9">
            <a:extLst>
              <a:ext uri="{FF2B5EF4-FFF2-40B4-BE49-F238E27FC236}">
                <a16:creationId xmlns:a16="http://schemas.microsoft.com/office/drawing/2014/main" id="{2F93A468-2909-6815-863C-7F0570662796}"/>
              </a:ext>
            </a:extLst>
          </p:cNvPr>
          <p:cNvSpPr/>
          <p:nvPr/>
        </p:nvSpPr>
        <p:spPr>
          <a:xfrm>
            <a:off x="720606" y="4021235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Tools: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Postman, Supertest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7BCF011-01C8-82D9-133B-1D2327D952A2}"/>
              </a:ext>
            </a:extLst>
          </p:cNvPr>
          <p:cNvSpPr/>
          <p:nvPr/>
        </p:nvSpPr>
        <p:spPr>
          <a:xfrm>
            <a:off x="720606" y="432930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Test user login followed by pet creation and reminder scheduling to ensure smooth data flow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8" name="Text 11">
            <a:extLst>
              <a:ext uri="{FF2B5EF4-FFF2-40B4-BE49-F238E27FC236}">
                <a16:creationId xmlns:a16="http://schemas.microsoft.com/office/drawing/2014/main" id="{7FDC6658-0790-1323-6729-E0551FB3BCE2}"/>
              </a:ext>
            </a:extLst>
          </p:cNvPr>
          <p:cNvSpPr/>
          <p:nvPr/>
        </p:nvSpPr>
        <p:spPr>
          <a:xfrm>
            <a:off x="720606" y="475991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 Testing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9" name="Text 12">
            <a:extLst>
              <a:ext uri="{FF2B5EF4-FFF2-40B4-BE49-F238E27FC236}">
                <a16:creationId xmlns:a16="http://schemas.microsoft.com/office/drawing/2014/main" id="{5DD7D977-C361-1512-AD40-364BE84D8E8D}"/>
              </a:ext>
            </a:extLst>
          </p:cNvPr>
          <p:cNvSpPr/>
          <p:nvPr/>
        </p:nvSpPr>
        <p:spPr>
          <a:xfrm>
            <a:off x="720606" y="519052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Goal: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Assess usability, interface design, and functionality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1" name="Text 13">
            <a:extLst>
              <a:ext uri="{FF2B5EF4-FFF2-40B4-BE49-F238E27FC236}">
                <a16:creationId xmlns:a16="http://schemas.microsoft.com/office/drawing/2014/main" id="{879D7C76-7E8A-1A81-01DC-3A501A74DB06}"/>
              </a:ext>
            </a:extLst>
          </p:cNvPr>
          <p:cNvSpPr/>
          <p:nvPr/>
        </p:nvSpPr>
        <p:spPr>
          <a:xfrm>
            <a:off x="720606" y="5498603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Method: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Beta testing with 20 pet owners for 2 weeks; feedback collected via surveys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2" name="Text 14">
            <a:extLst>
              <a:ext uri="{FF2B5EF4-FFF2-40B4-BE49-F238E27FC236}">
                <a16:creationId xmlns:a16="http://schemas.microsoft.com/office/drawing/2014/main" id="{8B529DAF-33E6-E20D-997C-6E2573BB9717}"/>
              </a:ext>
            </a:extLst>
          </p:cNvPr>
          <p:cNvSpPr/>
          <p:nvPr/>
        </p:nvSpPr>
        <p:spPr>
          <a:xfrm>
            <a:off x="720606" y="5806677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Tools: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Google Analytics to track usage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3" name="Text 15">
            <a:extLst>
              <a:ext uri="{FF2B5EF4-FFF2-40B4-BE49-F238E27FC236}">
                <a16:creationId xmlns:a16="http://schemas.microsoft.com/office/drawing/2014/main" id="{1AD54075-31D1-E192-3D5F-D7CF0952B2C4}"/>
              </a:ext>
            </a:extLst>
          </p:cNvPr>
          <p:cNvSpPr/>
          <p:nvPr/>
        </p:nvSpPr>
        <p:spPr>
          <a:xfrm>
            <a:off x="720606" y="6114751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Users appreciated health tracking visuals; suggested mobile app version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A7563F5-4436-E608-E298-B1385DEF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D40D8E0-B201-A594-076D-B80D3B1D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57D210C-A2BB-CD1B-E160-3F8699C9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B6AFD-FDE5-C8D9-F64A-EE47AFF8D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51326720-067D-DFF5-D511-CC57DB9E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933" y="241259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45AFE71-2C0F-B195-86FF-237DFA11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038" y="430074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464EABF-6F2D-FDE0-D73C-5B99B767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889" y="778570"/>
            <a:ext cx="473075" cy="4730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08384" y="326801"/>
            <a:ext cx="3666431" cy="443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58"/>
              </a:lnSpc>
            </a:pPr>
            <a:r>
              <a:rPr lang="en-US" sz="4400" b="1" dirty="0">
                <a:solidFill>
                  <a:srgbClr val="001746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Performance Metrics</a:t>
            </a:r>
            <a:endParaRPr lang="en-US" sz="44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08384" y="1260647"/>
            <a:ext cx="2666306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200ms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53877" y="1906660"/>
            <a:ext cx="1775321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API Response Time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08384" y="2213643"/>
            <a:ext cx="2666306" cy="454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averaged (tested via Postman and New Relic)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252193" y="1260647"/>
            <a:ext cx="2666306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2s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674268" y="1906660"/>
            <a:ext cx="1822153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Frontend Load Times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252193" y="2213643"/>
            <a:ext cx="2666306" cy="454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kept under using React lazy loading and code splitting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96000" y="1260647"/>
            <a:ext cx="2666306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1,000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541493" y="1906660"/>
            <a:ext cx="1775321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Concurrent Users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96000" y="2213642"/>
            <a:ext cx="2666306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Simulated up to using JMeter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939807" y="1260647"/>
            <a:ext cx="2666405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85%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385300" y="1906660"/>
            <a:ext cx="1775321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User Satisfaction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939807" y="2213643"/>
            <a:ext cx="2666405" cy="454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of beta testers rated usability as "excellent" or "very good"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20606" y="2757487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20606" y="3144341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Verified integrity of CRUD operations across MongoDB collections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20606" y="3531195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 Updating a pet’s vaccination record reflected correctly in both backend and frontend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20606" y="3918049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Speed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20606" y="4304903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Image optimization via Cloudinary for performance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20606" y="4691756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0606" y="5078611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MongoDB sharding and indexing ensured stability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20606" y="5465465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Stress test with 2,000 users showed only slight delay (up to 300ms)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20606" y="5852318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 Satisfaction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20606" y="6239172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Positive feedback on interface and health tracking; suggestions included offline mode and push notifications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2050" name="Picture 2" descr="Performance Metrics Overview: Definition, Types &amp; Examples">
            <a:extLst>
              <a:ext uri="{FF2B5EF4-FFF2-40B4-BE49-F238E27FC236}">
                <a16:creationId xmlns:a16="http://schemas.microsoft.com/office/drawing/2014/main" id="{88C064DF-A6CD-7B8D-FD9C-D96CEB64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37" y="3934006"/>
            <a:ext cx="3043997" cy="20318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0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A0D86-ACA5-98B3-9D5C-497F158FE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81606160-030A-A468-F594-0B0F5448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479E3CA-B07E-3EAD-2B6E-8A22E209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E992BE-C2CE-B944-4E2F-90209EE7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1492" y="818655"/>
            <a:ext cx="992028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001746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Comparison with Existing Solutions (Part 1)</a:t>
            </a:r>
            <a:endParaRPr lang="en-US" sz="40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61492" y="1944886"/>
            <a:ext cx="10869018" cy="3024783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67842" y="1951236"/>
            <a:ext cx="10856318" cy="844352"/>
          </a:xfrm>
          <a:prstGeom prst="rect">
            <a:avLst/>
          </a:prstGeom>
          <a:solidFill>
            <a:srgbClr val="001746">
              <a:alpha val="4000"/>
            </a:srgbClr>
          </a:solidFill>
          <a:ln/>
        </p:spPr>
        <p:txBody>
          <a:bodyPr/>
          <a:lstStyle/>
          <a:p>
            <a:endParaRPr lang="en-US" b="1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57052" y="207099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Health Tracking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574257" y="2070994"/>
            <a:ext cx="232965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 (with trend visualization)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288286" y="2070994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002316" y="207099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67842" y="2795588"/>
            <a:ext cx="10856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57052" y="2915345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Pet Profiles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574257" y="2915345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288286" y="2915345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002316" y="2915345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Limited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67842" y="3337520"/>
            <a:ext cx="10856318" cy="541933"/>
          </a:xfrm>
          <a:prstGeom prst="rect">
            <a:avLst/>
          </a:prstGeom>
          <a:solidFill>
            <a:srgbClr val="001132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57052" y="3457278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Reminders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574257" y="3457278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288286" y="3457278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002316" y="3457278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67842" y="3879454"/>
            <a:ext cx="10856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57052" y="3999211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Community Forum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3574257" y="3999211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288286" y="3999211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002316" y="3999211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67842" y="4421386"/>
            <a:ext cx="10856318" cy="541933"/>
          </a:xfrm>
          <a:prstGeom prst="rect">
            <a:avLst/>
          </a:prstGeom>
          <a:solidFill>
            <a:srgbClr val="3D407B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57052" y="454114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Informational Content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3574257" y="4541144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Basic tips included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288286" y="4541144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Extensive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002316" y="454114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Some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1492" y="5182294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Summary:</a:t>
            </a: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Pets Care offers a comprehensive, integrated pet management platform, unlike PetMD (information-only) and Rover (service-focused).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8EDD9-AA7A-DC7D-AD0D-ADEFEA02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66F2231-8CF1-E50C-1DA1-A44AE910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644" y="395512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FC33AF-95C7-5A4E-5A87-6728FC23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49" y="584327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AD90A9-BFA6-0D5C-DBBD-E6D0CF42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600" y="932823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D895D83-60FA-3922-1CA8-5F5DF97D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78325" y="1122567"/>
            <a:ext cx="1000541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chemeClr val="tx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Comparison with Existing Solutions (Part 2)</a:t>
            </a:r>
            <a:endParaRPr lang="en-US" sz="4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9140" y="246902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User-Friendliness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9140" y="2953313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Pets Care: Simple, intuitive interface using React; drag-and-drop for reminders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9140" y="3926649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PetMD: Article-based layout, no personalization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9140" y="4597567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Rover: Designed for booking services; less intuitive for general pet care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621755" y="246902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Unique Features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621755" y="2953313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Health tracking with chart visualizations (e.g., weight trends using Chart.js)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621755" y="3926649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Ability to share data with veterinarians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621755" y="4597567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Built-in community forum for peer advice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404371" y="2469027"/>
            <a:ext cx="246727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Technical Superiority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404370" y="2953314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Built with scalable technologies (Node.js, MongoDB)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404370" y="3624231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Modular system architecture with RESTful APIs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404370" y="4295148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Designed for extensibility and real-time interaction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1DAE-6576-8615-2CA7-1A60B109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E9A33-C964-5174-9A86-8FA8A9E0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7E436-6E83-A44E-70C8-BF95E95F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EB226-D4F6-F8A1-6B37-6E62E426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315" y="526351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561ACD-B45D-24FD-153F-8FA4CFF9BCBA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1E93C6-FDA4-7561-728B-02DB62065BCD}"/>
              </a:ext>
            </a:extLst>
          </p:cNvPr>
          <p:cNvSpPr txBox="1"/>
          <p:nvPr/>
        </p:nvSpPr>
        <p:spPr>
          <a:xfrm>
            <a:off x="3048000" y="3108523"/>
            <a:ext cx="609600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4000" b="1" kern="1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31449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E2281-5B16-0F35-8DE8-E675ADA8A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8F306102-EA68-D335-4CF6-ABEA86218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5B16D7F-C5EC-DC02-3A69-70E1EB8E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23ED6EE-8D87-68A7-51C6-2C5614D3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189387"/>
            <a:ext cx="100376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Summary of Findings: System Performance</a:t>
            </a:r>
            <a:endParaRPr lang="en-US" sz="3708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1492" y="4157961"/>
            <a:ext cx="2540000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0095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Profile Creation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1492" y="5426472"/>
            <a:ext cx="254000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Users successfully created profiles.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437732" y="4157961"/>
            <a:ext cx="2540099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4.5/5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526433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Health Tracking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437732" y="5426472"/>
            <a:ext cx="254009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Rated useful by testers.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14071" y="4157961"/>
            <a:ext cx="2540099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02772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Reminders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14071" y="5426472"/>
            <a:ext cx="254009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Reliable notification delivery.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990410" y="4157961"/>
            <a:ext cx="2540099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85%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079111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Satisfaction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990410" y="5426472"/>
            <a:ext cx="254009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Overall user satisfaction rate.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3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E941C-C6B5-E741-E46C-E90E0097B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C984D37B-82E4-E5D8-186F-29680254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5CE1F56-A461-EA49-1AFE-B5870EDE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DB9E95-FD53-83B4-0CBB-09AF47F6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1492" y="1953431"/>
            <a:ext cx="1059755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Summary of Findings: AI Model Results</a:t>
            </a:r>
            <a:endParaRPr lang="en-US" sz="4000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3236865"/>
            <a:ext cx="27701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Pet Price Prediction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1493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Best Model: XGBoost Regressor.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1493" y="4496051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Metrics: MAE, MSE, R² Score.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500339" y="3236865"/>
            <a:ext cx="27701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Adoption Prediction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500340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Best Model: Decision Tree Classifier.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500340" y="4496050"/>
            <a:ext cx="278028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Metrics: Accuracy, Precision, Recall, F1-score.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339185" y="3236865"/>
            <a:ext cx="277679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Animal Danger Level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339186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Best Model: Decision Tree Classifier.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339186" y="4496050"/>
            <a:ext cx="278028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Binary classification: Dangerous vs. Not Dangerous.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178032" y="3236865"/>
            <a:ext cx="27701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Cat vs. Dog Image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178033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Model: MobileNetV2 with TensorFlow.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178033" y="4496051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High accuracy via transfer learning.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03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C4EA2C1-7E82-34AE-9590-C696F9D9D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0" y="601605"/>
            <a:ext cx="4552260" cy="2550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4386B-002F-F9AF-EC57-7C53855E4284}"/>
              </a:ext>
            </a:extLst>
          </p:cNvPr>
          <p:cNvSpPr txBox="1"/>
          <p:nvPr/>
        </p:nvSpPr>
        <p:spPr>
          <a:xfrm>
            <a:off x="147049" y="168361"/>
            <a:ext cx="5675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Model for Predicting Pet Prices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graph showing the number of models&#10;&#10;AI-generated content may be incorrect.">
            <a:extLst>
              <a:ext uri="{FF2B5EF4-FFF2-40B4-BE49-F238E27FC236}">
                <a16:creationId xmlns:a16="http://schemas.microsoft.com/office/drawing/2014/main" id="{DCE47BE8-2DF5-3F44-DDB0-EC5C3BFB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29" y="3747684"/>
            <a:ext cx="5943600" cy="2941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1EEF1-6ED4-8BC5-C34A-BD70D67CD915}"/>
              </a:ext>
            </a:extLst>
          </p:cNvPr>
          <p:cNvSpPr txBox="1"/>
          <p:nvPr/>
        </p:nvSpPr>
        <p:spPr>
          <a:xfrm>
            <a:off x="4227654" y="3309631"/>
            <a:ext cx="4800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Model for Predicting Pet Adoption Possibility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90AE8-5245-B848-3FCE-2FFB7141D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591" y="512734"/>
            <a:ext cx="4431690" cy="2728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1E028-4D04-C895-8A34-8DB5FACE86FE}"/>
              </a:ext>
            </a:extLst>
          </p:cNvPr>
          <p:cNvSpPr txBox="1"/>
          <p:nvPr/>
        </p:nvSpPr>
        <p:spPr>
          <a:xfrm>
            <a:off x="7144474" y="41818"/>
            <a:ext cx="4522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Model for Predicting Animal Danger Level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80573-3584-7A2B-45E8-EAF380280188}"/>
              </a:ext>
            </a:extLst>
          </p:cNvPr>
          <p:cNvSpPr txBox="1"/>
          <p:nvPr/>
        </p:nvSpPr>
        <p:spPr>
          <a:xfrm>
            <a:off x="587416" y="4205003"/>
            <a:ext cx="2746093" cy="18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Aft>
                <a:spcPts val="800"/>
              </a:spcAft>
            </a:pPr>
            <a:r>
              <a:rPr lang="en-US" sz="4000" b="1" kern="100" dirty="0">
                <a:solidFill>
                  <a:schemeClr val="bg1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Evaluation </a:t>
            </a:r>
            <a:br>
              <a:rPr lang="en-US" sz="4000" b="1" kern="100" dirty="0">
                <a:solidFill>
                  <a:schemeClr val="bg1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4000" b="1" kern="100" dirty="0">
                <a:solidFill>
                  <a:schemeClr val="bg1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Metrics</a:t>
            </a:r>
            <a:endParaRPr lang="en-US" sz="3600" kern="100" dirty="0">
              <a:solidFill>
                <a:schemeClr val="bg1"/>
              </a:solidFill>
              <a:effectLst/>
              <a:latin typeface="Baguet Scrip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409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DF821-261F-35E2-4420-25533DB32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pulling a piece of pie chart&#10;&#10;AI-generated content may be incorrect.">
            <a:extLst>
              <a:ext uri="{FF2B5EF4-FFF2-40B4-BE49-F238E27FC236}">
                <a16:creationId xmlns:a16="http://schemas.microsoft.com/office/drawing/2014/main" id="{3797D92B-C59F-9DF8-A660-E1B251C0A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81" y="818554"/>
            <a:ext cx="5623619" cy="59978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D289A8A-A533-08E7-F688-361A0803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909" y="269908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290BEA8-ADB6-E312-46E8-24361D17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014" y="458723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775F544-641B-2C54-21F7-510BA478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865" y="807219"/>
            <a:ext cx="473075" cy="473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7629" y="927298"/>
            <a:ext cx="558284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Interpretation of Results</a:t>
            </a:r>
            <a:endParaRPr lang="en-US" sz="3708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47629" y="1801415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18521" y="1836837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761892" y="1866304"/>
            <a:ext cx="286692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Main Objective Achieved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61893" y="2274987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Core features fully integrated.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147629" y="295542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18521" y="2990850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61893" y="3020317"/>
            <a:ext cx="274012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Specific Objectives Met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761893" y="3429000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Profiles, reminders, health tracking effective.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147629" y="4109441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218521" y="4144863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761892" y="417433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System Conclusion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61893" y="4583013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Effective, modular, user-friendly.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147629" y="5263454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218521" y="5298877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761892" y="5328344"/>
            <a:ext cx="248493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Improvement Needed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761893" y="5737027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Community engagement requires focus.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B2E0C-E008-5665-E566-692904D4A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8ACF01-1053-E3D7-CD40-782D9EEA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BE704-9C83-94F6-40CE-C15BDC6CB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3499E-FD73-895C-4191-4D98DBFB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C2F8C4-3961-70BA-35FE-BCD2771AD48E}"/>
              </a:ext>
            </a:extLst>
          </p:cNvPr>
          <p:cNvSpPr txBox="1">
            <a:spLocks/>
          </p:cNvSpPr>
          <p:nvPr/>
        </p:nvSpPr>
        <p:spPr>
          <a:xfrm>
            <a:off x="608743" y="2701974"/>
            <a:ext cx="349925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</a:rPr>
              <a:t>Egypt Pet Care Market Overview</a:t>
            </a:r>
            <a:endParaRPr 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1BB7B6-7EAD-F94B-443B-80100D39ACAD}"/>
              </a:ext>
            </a:extLst>
          </p:cNvPr>
          <p:cNvCxnSpPr>
            <a:cxnSpLocks/>
          </p:cNvCxnSpPr>
          <p:nvPr/>
        </p:nvCxnSpPr>
        <p:spPr>
          <a:xfrm>
            <a:off x="5105399" y="2174240"/>
            <a:ext cx="0" cy="23368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1AE33-E15D-1037-806D-2F2B1E07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22" y="5300351"/>
            <a:ext cx="1608664" cy="1608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EB66E8-3C4A-27A3-03B3-A86B52763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942" y="5807501"/>
            <a:ext cx="1050499" cy="1050499"/>
          </a:xfrm>
          <a:prstGeom prst="rect">
            <a:avLst/>
          </a:prstGeom>
        </p:spPr>
      </p:pic>
      <p:pic>
        <p:nvPicPr>
          <p:cNvPr id="3" name="Picture 2" descr="A blue and green pie chart&#10;&#10;AI-generated content may be incorrect.">
            <a:extLst>
              <a:ext uri="{FF2B5EF4-FFF2-40B4-BE49-F238E27FC236}">
                <a16:creationId xmlns:a16="http://schemas.microsoft.com/office/drawing/2014/main" id="{C3DD6FB3-1F69-6E3F-47AA-C92D1420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68" y="1625342"/>
            <a:ext cx="6365757" cy="36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2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23CDB-8CC2-2EB2-9BED-DB3B52F3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94B758C-3853-EFA3-A6F1-5A063994B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68" y="248383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BA8C145-4047-C14F-0EF5-62D3AB4F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173" y="437198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E54A8DD-ADC0-30F5-5B19-8ADE2A4E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24" y="785694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97A164A-A841-B717-C4B4-A7E3D16F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433" y="6317499"/>
            <a:ext cx="457200" cy="4572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09559" y="453410"/>
            <a:ext cx="3928864" cy="491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33"/>
              </a:lnSpc>
            </a:pPr>
            <a:r>
              <a:rPr lang="en-US" sz="3200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Limitations: </a:t>
            </a:r>
            <a:endParaRPr lang="en-US" sz="3200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09558" y="1258769"/>
            <a:ext cx="1109167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75788" y="1415832"/>
            <a:ext cx="2049562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Limited AI Integration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75788" y="1755656"/>
            <a:ext cx="2653507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Static advice, lacks personalization.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 flipV="1">
            <a:off x="1797209" y="2110483"/>
            <a:ext cx="9063832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09558" y="2242622"/>
            <a:ext cx="2218333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984955" y="2399685"/>
            <a:ext cx="1985665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Scalability Concerns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984955" y="2739509"/>
            <a:ext cx="2616200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Slower response under heavy load.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 flipV="1">
            <a:off x="2906374" y="3094336"/>
            <a:ext cx="7954667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09558" y="3226475"/>
            <a:ext cx="3327598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094220" y="3383538"/>
            <a:ext cx="2074268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No Native Mobile App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4094220" y="3723363"/>
            <a:ext cx="2074268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Users prefer offline access.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4015639" y="4123908"/>
            <a:ext cx="6845402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609558" y="4210328"/>
            <a:ext cx="4436765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5203387" y="4367391"/>
            <a:ext cx="2373610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Community Engagement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5203387" y="4707215"/>
            <a:ext cx="4720233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Low forum participation (20%). Lack of gamification/incentives.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5124806" y="5107762"/>
            <a:ext cx="5736235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609559" y="5194181"/>
            <a:ext cx="5546031" cy="1251049"/>
          </a:xfrm>
          <a:prstGeom prst="roundRect">
            <a:avLst>
              <a:gd name="adj" fmla="val 5276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6312652" y="5351244"/>
            <a:ext cx="1964432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Offline Functionality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6312653" y="5691068"/>
            <a:ext cx="2412008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 support for offline use.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6312653" y="6036747"/>
            <a:ext cx="2412008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Web-based, internet dependent.</a:t>
            </a:r>
            <a:endParaRPr lang="en-US" sz="1400" dirty="0">
              <a:latin typeface="Abadi" panose="020B0604020104020204" pitchFamily="34" charset="0"/>
            </a:endParaRPr>
          </a:p>
        </p:txBody>
      </p:sp>
      <p:pic>
        <p:nvPicPr>
          <p:cNvPr id="32" name="Picture 31" descr="A white square with a square face&#10;&#10;AI-generated content may be incorrect.">
            <a:extLst>
              <a:ext uri="{FF2B5EF4-FFF2-40B4-BE49-F238E27FC236}">
                <a16:creationId xmlns:a16="http://schemas.microsoft.com/office/drawing/2014/main" id="{C9EC7265-04F1-9E64-AB75-E7CED6AC6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" y="1507915"/>
            <a:ext cx="294851" cy="3069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9AC741-3BC1-E389-5423-BB8CD2831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38" y="2487420"/>
            <a:ext cx="364199" cy="3399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F6CC54-3DFB-0F24-A3D8-A64863494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66" y="3501163"/>
            <a:ext cx="283182" cy="3479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1B83C0-503D-CEC2-3A7E-B4D4D76A8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89" y="4446072"/>
            <a:ext cx="444203" cy="3701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820A61-99F6-C80A-BEB8-A2C4EB36DB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13" y="5653380"/>
            <a:ext cx="433522" cy="3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0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859E23-9629-AAC0-B6F8-46637D47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0D557-3304-2376-E23C-1BF46710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D0BBC-CBB1-C203-0236-57F4AB17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4807F8-E8C6-CEAB-C925-5D824E90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635" y="530415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A472D-BB63-C888-7316-6700625EFD47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A91806-13A2-37DE-76C3-DD1D17B226E6}"/>
              </a:ext>
            </a:extLst>
          </p:cNvPr>
          <p:cNvSpPr txBox="1"/>
          <p:nvPr/>
        </p:nvSpPr>
        <p:spPr>
          <a:xfrm>
            <a:off x="2476500" y="3177123"/>
            <a:ext cx="7239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  <a:r>
              <a:rPr lang="ar-SA" sz="4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45822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DA446-37CF-683C-EDEF-CD92C66A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D42ADA-B205-CBC8-5F5C-9D9988F9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973A21C-A647-19C0-DAEC-76282373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838B686-FB3D-BD2E-202C-00FC4307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E43F3C1-5A1D-3B58-9631-29737BF9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46252" y="1786172"/>
            <a:ext cx="581818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1746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Summary of Contributions</a:t>
            </a:r>
            <a:endParaRPr lang="en-US" sz="3708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9352" y="255822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The Pets Care system provides a structured and effective solution for managing pet health. Key contributions include: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9352" y="307326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Integrated Modular Design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Combines pet profiles, health tracking, and reminder functionalities within a unified platform.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352" y="344176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Responsive Interface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Developed using React.js, ensuring compatibility and usability across various devices.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352" y="3810263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Secure Data Management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Implements JWT-based user authentication and MongoDB for reliable and secure data storage.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52" y="417876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Community Interaction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Includes a discussion forum to facilitate the exchange of pet care knowledge among users.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8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92085-03D8-0686-71DC-2EDC4037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D29A234-E0C7-2893-BA7A-4137BE03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19" y="21815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4C70A33-769F-5240-1926-F9C4B1B96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924" y="40697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2CBD893-B623-9C5F-6CBD-8DE0E2CB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775" y="75546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538D4C0-C589-EE56-57E8-24C23C493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FC473B2F-F490-1169-DB47-DE74B1FDF63F}"/>
              </a:ext>
            </a:extLst>
          </p:cNvPr>
          <p:cNvSpPr/>
          <p:nvPr/>
        </p:nvSpPr>
        <p:spPr>
          <a:xfrm>
            <a:off x="553839" y="435173"/>
            <a:ext cx="6489998" cy="494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600" b="1" dirty="0">
                <a:solidFill>
                  <a:srgbClr val="001746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Future Work and Enhancements</a:t>
            </a:r>
            <a:endParaRPr lang="en-US" sz="36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934DC3FE-B0FB-09E2-8A86-09C14F953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39" y="1245990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C9DD0B6F-8B94-3FDB-E866-4C8AC70BD3F3}"/>
              </a:ext>
            </a:extLst>
          </p:cNvPr>
          <p:cNvSpPr/>
          <p:nvPr/>
        </p:nvSpPr>
        <p:spPr>
          <a:xfrm>
            <a:off x="1503164" y="1404144"/>
            <a:ext cx="3009503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Mobile Application Development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75AF2104-5A53-05F5-EC84-ADD413B600DE}"/>
              </a:ext>
            </a:extLst>
          </p:cNvPr>
          <p:cNvSpPr/>
          <p:nvPr/>
        </p:nvSpPr>
        <p:spPr>
          <a:xfrm>
            <a:off x="1503164" y="1746250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Build a native app using React Native to increase accessibility and user engagement.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4B7FA024-57FE-1BE0-B98B-BD15A052F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39" y="2195414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0" name="Text 3">
            <a:extLst>
              <a:ext uri="{FF2B5EF4-FFF2-40B4-BE49-F238E27FC236}">
                <a16:creationId xmlns:a16="http://schemas.microsoft.com/office/drawing/2014/main" id="{3DD0669C-8923-8050-07AC-50F4BB732979}"/>
              </a:ext>
            </a:extLst>
          </p:cNvPr>
          <p:cNvSpPr/>
          <p:nvPr/>
        </p:nvSpPr>
        <p:spPr>
          <a:xfrm>
            <a:off x="1503164" y="2353569"/>
            <a:ext cx="3036590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Artificial Intelligence Integration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7141DBAD-B41C-D05A-1CD3-A192F32656E8}"/>
              </a:ext>
            </a:extLst>
          </p:cNvPr>
          <p:cNvSpPr/>
          <p:nvPr/>
        </p:nvSpPr>
        <p:spPr>
          <a:xfrm>
            <a:off x="1503164" y="2695674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Apply machine learning techniques to offer personalized care recommendations based on pet data.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2" name="Image 2" descr="preencoded.png">
            <a:extLst>
              <a:ext uri="{FF2B5EF4-FFF2-40B4-BE49-F238E27FC236}">
                <a16:creationId xmlns:a16="http://schemas.microsoft.com/office/drawing/2014/main" id="{603223F7-815C-2D53-8E92-B3F96217E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39" y="3144838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3" name="Text 5">
            <a:extLst>
              <a:ext uri="{FF2B5EF4-FFF2-40B4-BE49-F238E27FC236}">
                <a16:creationId xmlns:a16="http://schemas.microsoft.com/office/drawing/2014/main" id="{857283F8-B2E9-B3A8-0FB3-6FFBF03AEE7A}"/>
              </a:ext>
            </a:extLst>
          </p:cNvPr>
          <p:cNvSpPr/>
          <p:nvPr/>
        </p:nvSpPr>
        <p:spPr>
          <a:xfrm>
            <a:off x="1503165" y="3302993"/>
            <a:ext cx="2830116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Community Feature Expansion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CF3BB4F4-9311-3E23-D8AB-57B8DC5D3C78}"/>
              </a:ext>
            </a:extLst>
          </p:cNvPr>
          <p:cNvSpPr/>
          <p:nvPr/>
        </p:nvSpPr>
        <p:spPr>
          <a:xfrm>
            <a:off x="1503164" y="3645098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Introduce user engagement mechanisms such as activity tracking and participation incentives.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5" name="Image 3" descr="preencoded.png">
            <a:extLst>
              <a:ext uri="{FF2B5EF4-FFF2-40B4-BE49-F238E27FC236}">
                <a16:creationId xmlns:a16="http://schemas.microsoft.com/office/drawing/2014/main" id="{BFA6C718-137F-C6FE-80DA-45E1B5F2B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839" y="4094262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6" name="Text 7">
            <a:extLst>
              <a:ext uri="{FF2B5EF4-FFF2-40B4-BE49-F238E27FC236}">
                <a16:creationId xmlns:a16="http://schemas.microsoft.com/office/drawing/2014/main" id="{B064795C-56A8-6A7A-813B-1E23C3CBBBFA}"/>
              </a:ext>
            </a:extLst>
          </p:cNvPr>
          <p:cNvSpPr/>
          <p:nvPr/>
        </p:nvSpPr>
        <p:spPr>
          <a:xfrm>
            <a:off x="1503165" y="4252417"/>
            <a:ext cx="1978124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IoT Device Support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7" name="Text 8">
            <a:extLst>
              <a:ext uri="{FF2B5EF4-FFF2-40B4-BE49-F238E27FC236}">
                <a16:creationId xmlns:a16="http://schemas.microsoft.com/office/drawing/2014/main" id="{2B8AF138-D93D-C3F7-D786-3767EECDF27B}"/>
              </a:ext>
            </a:extLst>
          </p:cNvPr>
          <p:cNvSpPr/>
          <p:nvPr/>
        </p:nvSpPr>
        <p:spPr>
          <a:xfrm>
            <a:off x="1503164" y="4594522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Integrate with smart pet care devices to enable real-time health monitoring and automated data logging.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8" name="Image 4" descr="preencoded.png">
            <a:extLst>
              <a:ext uri="{FF2B5EF4-FFF2-40B4-BE49-F238E27FC236}">
                <a16:creationId xmlns:a16="http://schemas.microsoft.com/office/drawing/2014/main" id="{E334EE23-8ECF-C03D-13F0-EC0723B83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39" y="5043686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9" name="Text 9">
            <a:extLst>
              <a:ext uri="{FF2B5EF4-FFF2-40B4-BE49-F238E27FC236}">
                <a16:creationId xmlns:a16="http://schemas.microsoft.com/office/drawing/2014/main" id="{CFE1976C-41F1-324A-3177-44A8E1A7916C}"/>
              </a:ext>
            </a:extLst>
          </p:cNvPr>
          <p:cNvSpPr/>
          <p:nvPr/>
        </p:nvSpPr>
        <p:spPr>
          <a:xfrm>
            <a:off x="1503164" y="5201841"/>
            <a:ext cx="2236887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Scalability Optimization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0" name="Text 10">
            <a:extLst>
              <a:ext uri="{FF2B5EF4-FFF2-40B4-BE49-F238E27FC236}">
                <a16:creationId xmlns:a16="http://schemas.microsoft.com/office/drawing/2014/main" id="{AA472F9C-DEDB-A170-453D-62AA541EE385}"/>
              </a:ext>
            </a:extLst>
          </p:cNvPr>
          <p:cNvSpPr/>
          <p:nvPr/>
        </p:nvSpPr>
        <p:spPr>
          <a:xfrm>
            <a:off x="1503164" y="5543947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Enhance backend performance with advanced load balancing and database sharding to support larger user bases.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1" name="Text 11">
            <a:extLst>
              <a:ext uri="{FF2B5EF4-FFF2-40B4-BE49-F238E27FC236}">
                <a16:creationId xmlns:a16="http://schemas.microsoft.com/office/drawing/2014/main" id="{88FD3C79-F523-C952-8D05-8114ED353BD6}"/>
              </a:ext>
            </a:extLst>
          </p:cNvPr>
          <p:cNvSpPr/>
          <p:nvPr/>
        </p:nvSpPr>
        <p:spPr>
          <a:xfrm>
            <a:off x="553839" y="6171108"/>
            <a:ext cx="11084322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Planned improvements to extend system functionality and reach include: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5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E7790-50CD-AC80-1AB7-B89F2AD7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2B92E-7E0D-3254-0BD0-7CF8383DB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39633-70DB-29DE-13A9-4A86423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BE5F6C-316B-1440-309B-FFFBBD31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635" y="5243195"/>
            <a:ext cx="2000250" cy="20002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7D5861-F3AE-9EE2-ED68-B53D487DFFF4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3FD814-10B1-B5CF-0D66-E736AA96B5C2}"/>
              </a:ext>
            </a:extLst>
          </p:cNvPr>
          <p:cNvSpPr txBox="1"/>
          <p:nvPr/>
        </p:nvSpPr>
        <p:spPr>
          <a:xfrm>
            <a:off x="3048000" y="32138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References </a:t>
            </a:r>
            <a:endParaRPr lang="en-US" sz="4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7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27AD5-6656-1317-EED9-7845A4B04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2C8D6D2-DF8C-C85A-CB97-0AE4A4BB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EE6BDA9-3411-8B57-0155-BAF561A3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6B50C95-D481-33E3-D918-A8D7B79E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F4D9CD-0696-235C-B5D5-3D834740BBC9}"/>
              </a:ext>
            </a:extLst>
          </p:cNvPr>
          <p:cNvSpPr txBox="1"/>
          <p:nvPr/>
        </p:nvSpPr>
        <p:spPr>
          <a:xfrm>
            <a:off x="1200649" y="1057402"/>
            <a:ext cx="10238717" cy="581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dirty="0"/>
              <a:t>[1] PetSmart.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https://www.petsmart.com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[2] Petco.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https://www.petco.com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[3] Chewy.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https://www.chewy.com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[4] Petfinder.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https://www.petfinder.com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[5] </a:t>
            </a:r>
            <a:r>
              <a:rPr lang="en-US" sz="2000" dirty="0" err="1"/>
              <a:t>Vetstreet</a:t>
            </a:r>
            <a:r>
              <a:rPr lang="en-US" sz="2000" dirty="0"/>
              <a:t>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7"/>
              </a:rPr>
              <a:t>https://www.vetstreet.com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[6] </a:t>
            </a:r>
            <a:r>
              <a:rPr lang="en-US" sz="2000" dirty="0" err="1"/>
              <a:t>Zoolker</a:t>
            </a:r>
            <a:r>
              <a:rPr lang="en-US" sz="2000" dirty="0"/>
              <a:t>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8"/>
              </a:rPr>
              <a:t>https://www.zoolker.com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[7] Aleef.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9"/>
              </a:rPr>
              <a:t>https://www.aleef.com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  <a:endParaRPr lang="en-US" dirty="0"/>
          </a:p>
          <a:p>
            <a:pPr lvl="0">
              <a:lnSpc>
                <a:spcPct val="150000"/>
              </a:lnSpc>
            </a:pPr>
            <a:r>
              <a:rPr lang="en-US" dirty="0"/>
              <a:t>[8] URL</a:t>
            </a:r>
            <a:r>
              <a:rPr lang="en-US" b="1" dirty="0"/>
              <a:t> (</a:t>
            </a:r>
            <a:r>
              <a:rPr lang="en-US" u="sng" dirty="0">
                <a:hlinkClick r:id="rId10"/>
              </a:rPr>
              <a:t>Images Pets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[9]</a:t>
            </a:r>
            <a:r>
              <a:rPr lang="en-US" u="sng" dirty="0"/>
              <a:t> </a:t>
            </a:r>
            <a:r>
              <a:rPr lang="en-US" dirty="0"/>
              <a:t>URL</a:t>
            </a:r>
            <a:r>
              <a:rPr lang="en-US" b="1" dirty="0"/>
              <a:t> (</a:t>
            </a:r>
            <a:r>
              <a:rPr lang="en-US" u="sng" dirty="0">
                <a:hlinkClick r:id="rId11"/>
              </a:rPr>
              <a:t>Pet Adoption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[10]</a:t>
            </a:r>
            <a:r>
              <a:rPr lang="en-US" u="sng" dirty="0"/>
              <a:t> </a:t>
            </a:r>
            <a:r>
              <a:rPr lang="en-US" dirty="0"/>
              <a:t>URL</a:t>
            </a:r>
            <a:r>
              <a:rPr lang="en-US" b="1" dirty="0"/>
              <a:t> (</a:t>
            </a:r>
            <a:r>
              <a:rPr lang="en-US" u="sng" dirty="0">
                <a:hlinkClick r:id="rId12"/>
              </a:rPr>
              <a:t>Pet Price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[11]</a:t>
            </a:r>
            <a:r>
              <a:rPr lang="en-US" u="sng" dirty="0"/>
              <a:t> </a:t>
            </a:r>
            <a:r>
              <a:rPr lang="en-US" dirty="0"/>
              <a:t>URL </a:t>
            </a:r>
            <a:r>
              <a:rPr lang="en-US" b="1" dirty="0"/>
              <a:t>(</a:t>
            </a:r>
            <a:r>
              <a:rPr lang="en-US" u="sng" dirty="0">
                <a:hlinkClick r:id="rId13"/>
              </a:rPr>
              <a:t>Pet Danger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 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204A53-6325-B0C6-9363-F1DF62021F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F0D25C-EB78-35C6-B878-FAFF1903F13F}"/>
              </a:ext>
            </a:extLst>
          </p:cNvPr>
          <p:cNvSpPr txBox="1"/>
          <p:nvPr/>
        </p:nvSpPr>
        <p:spPr>
          <a:xfrm>
            <a:off x="2167842" y="2728641"/>
            <a:ext cx="7856316" cy="166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Baguet Script" panose="00000500000000000000" pitchFamily="2" charset="0"/>
                <a:ea typeface="+mj-ea"/>
                <a:cs typeface="Diwani Simple Outline 2" panose="02010400000000000000" pitchFamily="2" charset="-78"/>
              </a:rPr>
              <a:t>Thanks For Listening..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Baguet Script" panose="00000500000000000000" pitchFamily="2" charset="0"/>
                <a:ea typeface="+mj-ea"/>
                <a:cs typeface="Diwani Simple Outline 2" panose="02010400000000000000" pitchFamily="2" charset="-78"/>
              </a:rPr>
              <a:t>Any Questions..? </a:t>
            </a:r>
          </a:p>
        </p:txBody>
      </p:sp>
    </p:spTree>
    <p:extLst>
      <p:ext uri="{BB962C8B-B14F-4D97-AF65-F5344CB8AC3E}">
        <p14:creationId xmlns:p14="http://schemas.microsoft.com/office/powerpoint/2010/main" val="106232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D8FA9-FA33-562D-ABFF-B90D851D6F18}"/>
              </a:ext>
            </a:extLst>
          </p:cNvPr>
          <p:cNvSpPr txBox="1"/>
          <p:nvPr/>
        </p:nvSpPr>
        <p:spPr>
          <a:xfrm>
            <a:off x="3323949" y="2450869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001746"/>
                </a:solidFill>
                <a:latin typeface="Cooper Black" panose="0208090404030B020404" pitchFamily="18" charset="0"/>
                <a:ea typeface="+mj-ea"/>
                <a:cs typeface="+mj-cs"/>
              </a:rPr>
              <a:t>Pets Care Platform Is 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A8768-3A81-FAC2-179A-C9DD83A1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7BA7B-5F91-C03F-7F7C-777B3666D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3D42E-BB04-262F-46D7-C3790FEF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0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2724</Words>
  <Application>Microsoft Office PowerPoint</Application>
  <PresentationFormat>Widescreen</PresentationFormat>
  <Paragraphs>472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Abadi</vt:lpstr>
      <vt:lpstr>ADLaM Display</vt:lpstr>
      <vt:lpstr>Aptos</vt:lpstr>
      <vt:lpstr>Aptos Display</vt:lpstr>
      <vt:lpstr>Arial</vt:lpstr>
      <vt:lpstr>Arial Unicode MS</vt:lpstr>
      <vt:lpstr>Baguet Script</vt:lpstr>
      <vt:lpstr>Cooper Black</vt:lpstr>
      <vt:lpstr>Courier New</vt:lpstr>
      <vt:lpstr>Inter</vt:lpstr>
      <vt:lpstr>Inter Bold</vt:lpstr>
      <vt:lpstr>Wingdings</vt:lpstr>
      <vt:lpstr>Office Theme</vt:lpstr>
      <vt:lpstr>PowerPoint Presentation</vt:lpstr>
      <vt:lpstr>PowerPoint Presentation</vt:lpstr>
      <vt:lpstr>Global Pet Care Market Growth (2015-2024)</vt:lpstr>
      <vt:lpstr>PowerPoint Presentation</vt:lpstr>
      <vt:lpstr>Middle East Pet Care Market Overview</vt:lpstr>
      <vt:lpstr>Middle East Pet Care Market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Bahaa mohmoud</dc:creator>
  <cp:lastModifiedBy>Bahaa mohmoud</cp:lastModifiedBy>
  <cp:revision>23</cp:revision>
  <dcterms:created xsi:type="dcterms:W3CDTF">2025-02-09T04:34:59Z</dcterms:created>
  <dcterms:modified xsi:type="dcterms:W3CDTF">2025-06-11T20:25:01Z</dcterms:modified>
</cp:coreProperties>
</file>